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81" r:id="rId3"/>
    <p:sldId id="282" r:id="rId4"/>
    <p:sldId id="283" r:id="rId5"/>
    <p:sldId id="284" r:id="rId6"/>
    <p:sldId id="285" r:id="rId7"/>
    <p:sldId id="286" r:id="rId8"/>
    <p:sldId id="287" r:id="rId9"/>
    <p:sldId id="288" r:id="rId10"/>
    <p:sldId id="289" r:id="rId11"/>
    <p:sldId id="257" r:id="rId12"/>
    <p:sldId id="258" r:id="rId13"/>
    <p:sldId id="259" r:id="rId14"/>
    <p:sldId id="260" r:id="rId15"/>
    <p:sldId id="273" r:id="rId16"/>
    <p:sldId id="261" r:id="rId17"/>
    <p:sldId id="262" r:id="rId18"/>
    <p:sldId id="263" r:id="rId19"/>
    <p:sldId id="264" r:id="rId20"/>
    <p:sldId id="274" r:id="rId21"/>
    <p:sldId id="265" r:id="rId22"/>
    <p:sldId id="266" r:id="rId23"/>
    <p:sldId id="267" r:id="rId24"/>
    <p:sldId id="276" r:id="rId25"/>
    <p:sldId id="268" r:id="rId26"/>
    <p:sldId id="269" r:id="rId27"/>
    <p:sldId id="277" r:id="rId28"/>
    <p:sldId id="270" r:id="rId29"/>
    <p:sldId id="271" r:id="rId30"/>
    <p:sldId id="278" r:id="rId31"/>
    <p:sldId id="290" r:id="rId32"/>
    <p:sldId id="279" r:id="rId33"/>
    <p:sldId id="280"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B1DEFA8C-F947-479F-BE07-76B6B3F80BF1}"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B1DEFA8C-F947-479F-BE07-76B6B3F80BF1}"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9F75050-0E15-4C5B-92B0-66D068882F1F}" type="datetimeFigureOut">
              <a:rPr lang="tr-TR" smtClean="0"/>
              <a:pPr/>
              <a:t>12.12.2020</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b="1" dirty="0" smtClean="0"/>
              <a:t>KAZIM KARABEKİR ANAOKULU</a:t>
            </a:r>
          </a:p>
          <a:p>
            <a:r>
              <a:rPr lang="tr-TR" b="1" dirty="0" smtClean="0"/>
              <a:t>PSİKOLOJİK DANIŞMAN </a:t>
            </a:r>
          </a:p>
          <a:p>
            <a:r>
              <a:rPr lang="tr-TR" b="1" dirty="0" smtClean="0"/>
              <a:t>EMRE ŞAHİN</a:t>
            </a:r>
            <a:endParaRPr lang="tr-TR" b="1" dirty="0"/>
          </a:p>
        </p:txBody>
      </p:sp>
      <p:sp>
        <p:nvSpPr>
          <p:cNvPr id="2" name="1 Başlık"/>
          <p:cNvSpPr>
            <a:spLocks noGrp="1"/>
          </p:cNvSpPr>
          <p:nvPr>
            <p:ph type="ctrTitle"/>
          </p:nvPr>
        </p:nvSpPr>
        <p:spPr/>
        <p:txBody>
          <a:bodyPr>
            <a:normAutofit/>
          </a:bodyPr>
          <a:lstStyle/>
          <a:p>
            <a:r>
              <a:rPr lang="tr-TR" b="1" dirty="0" smtClean="0"/>
              <a:t>3-6 YAŞ ARASI ÇOCUKLARIN GELİŞİM ÖZELLİKLERİ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p:txBody>
          <a:bodyPr>
            <a:normAutofit/>
          </a:bodyPr>
          <a:lstStyle/>
          <a:p>
            <a:r>
              <a:rPr lang="tr-TR" sz="4000" b="1" dirty="0" smtClean="0"/>
              <a:t>Okulöncesi Eğitimin Önemi</a:t>
            </a:r>
            <a:endParaRPr lang="tr-TR" sz="4000" b="1" dirty="0"/>
          </a:p>
        </p:txBody>
      </p:sp>
      <p:sp>
        <p:nvSpPr>
          <p:cNvPr id="3" name="2 İçerik Yer Tutucusu"/>
          <p:cNvSpPr>
            <a:spLocks noGrp="1"/>
          </p:cNvSpPr>
          <p:nvPr>
            <p:ph sz="quarter" idx="1"/>
          </p:nvPr>
        </p:nvSpPr>
        <p:spPr/>
        <p:txBody>
          <a:bodyPr>
            <a:normAutofit/>
          </a:bodyPr>
          <a:lstStyle/>
          <a:p>
            <a:pPr>
              <a:buNone/>
            </a:pPr>
            <a:r>
              <a:rPr lang="tr-TR" b="1" dirty="0" smtClean="0">
                <a:solidFill>
                  <a:schemeClr val="accent1">
                    <a:lumMod val="75000"/>
                  </a:schemeClr>
                </a:solidFill>
                <a:effectLst>
                  <a:outerShdw blurRad="38100" dist="38100" dir="2700000" algn="tl">
                    <a:srgbClr val="000000">
                      <a:alpha val="43137"/>
                    </a:srgbClr>
                  </a:outerShdw>
                </a:effectLst>
              </a:rPr>
              <a:t>   *</a:t>
            </a:r>
            <a:r>
              <a:rPr lang="tr-TR" dirty="0" smtClean="0"/>
              <a:t> Dilini doğru, yanlışsız ve güzel konuşma özelliğini bu yaşta öğrenir. Toplumu, çevreyi, evreni ve insan davranışlarını tanımaya başlar.</a:t>
            </a:r>
            <a:br>
              <a:rPr lang="tr-TR" dirty="0" smtClean="0"/>
            </a:br>
            <a:r>
              <a:rPr lang="tr-TR" b="1" dirty="0" smtClean="0">
                <a:solidFill>
                  <a:schemeClr val="accent1">
                    <a:lumMod val="75000"/>
                  </a:schemeClr>
                </a:solidFill>
                <a:effectLst>
                  <a:outerShdw blurRad="38100" dist="38100" dir="2700000" algn="tl">
                    <a:srgbClr val="000000">
                      <a:alpha val="43137"/>
                    </a:srgbClr>
                  </a:outerShdw>
                </a:effectLst>
              </a:rPr>
              <a:t>*</a:t>
            </a:r>
            <a:r>
              <a:rPr lang="tr-TR" dirty="0" smtClean="0"/>
              <a:t> Nesneleri, eşya ve varlıkları, temel bir takım becerileri, davranışları, olumlulukları ve olumsuzlukları öğrenmeye başlama yaşı 4-6 yaşları arasındadır.</a:t>
            </a:r>
            <a:br>
              <a:rPr lang="tr-TR" dirty="0" smtClean="0"/>
            </a:br>
            <a:r>
              <a:rPr lang="tr-TR" b="1" dirty="0" smtClean="0">
                <a:solidFill>
                  <a:schemeClr val="accent1">
                    <a:lumMod val="75000"/>
                  </a:schemeClr>
                </a:solidFill>
                <a:effectLst>
                  <a:outerShdw blurRad="38100" dist="38100" dir="2700000" algn="tl">
                    <a:srgbClr val="000000">
                      <a:alpha val="43137"/>
                    </a:srgbClr>
                  </a:outerShdw>
                </a:effectLst>
              </a:rPr>
              <a:t>*</a:t>
            </a:r>
            <a:r>
              <a:rPr lang="tr-TR" dirty="0" smtClean="0"/>
              <a:t> Aile içi desteğin tek başına yetmediği, çocuğun kendi yaşıtlarıyla birlikte olabileceği, bedensel ve zihinsel gelişmelerini sağlıklı biçimde sürdürebilecekleri bir ortam olduğu için okul öncesi eğitim zorunlu ve gereklidir.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3-6 yaş aralığı çocuğun kişiliğinin ana hatlarının oluşması sebebiyle önemli bir yaş dilimidir. Bundan dolayı bu dönemdeki çocukların yaş özelliklerini bilmek ve bu özelliklere uygun davranışlarda bulunmak çocuğun sağlıklı gelişimine önemli katkıda sağlamaktadır.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GELİŞİM NEDİR?</a:t>
            </a:r>
            <a:endParaRPr lang="tr-TR" dirty="0"/>
          </a:p>
        </p:txBody>
      </p:sp>
      <p:sp>
        <p:nvSpPr>
          <p:cNvPr id="3" name="2 İçerik Yer Tutucusu"/>
          <p:cNvSpPr>
            <a:spLocks noGrp="1"/>
          </p:cNvSpPr>
          <p:nvPr>
            <p:ph sz="quarter" idx="1"/>
          </p:nvPr>
        </p:nvSpPr>
        <p:spPr/>
        <p:txBody>
          <a:bodyPr/>
          <a:lstStyle/>
          <a:p>
            <a:r>
              <a:rPr lang="tr-TR" dirty="0" smtClean="0"/>
              <a:t>Gelişim çocuğun; öğrenmesi, anlaması, duyması, konuşması, etrafıyla ve kendisiyle ilişkileri, yürümesi, el kol hareketleri, oyunları gibi özelliklerini kapsayan bir süreçtir. Anne karnında başlar ve ömür boyu devam etmektedir. Gelişim </a:t>
            </a:r>
            <a:r>
              <a:rPr lang="tr-TR" b="1" dirty="0" smtClean="0"/>
              <a:t>bilişsel</a:t>
            </a:r>
            <a:r>
              <a:rPr lang="tr-TR" dirty="0" smtClean="0"/>
              <a:t>, </a:t>
            </a:r>
            <a:r>
              <a:rPr lang="tr-TR" b="1" dirty="0" smtClean="0"/>
              <a:t>bedensel (motor)</a:t>
            </a:r>
            <a:r>
              <a:rPr lang="tr-TR" dirty="0" smtClean="0"/>
              <a:t>, </a:t>
            </a:r>
            <a:r>
              <a:rPr lang="tr-TR" b="1" dirty="0" smtClean="0"/>
              <a:t>duygusal</a:t>
            </a:r>
            <a:r>
              <a:rPr lang="tr-TR" dirty="0" smtClean="0"/>
              <a:t>-</a:t>
            </a:r>
            <a:r>
              <a:rPr lang="tr-TR" b="1" dirty="0" smtClean="0"/>
              <a:t>sosyal </a:t>
            </a:r>
            <a:r>
              <a:rPr lang="tr-TR" dirty="0" smtClean="0"/>
              <a:t>ve </a:t>
            </a:r>
            <a:r>
              <a:rPr lang="tr-TR" b="1" dirty="0" smtClean="0"/>
              <a:t>dil </a:t>
            </a:r>
            <a:r>
              <a:rPr lang="tr-TR" dirty="0" smtClean="0"/>
              <a:t>gelişim alanları olmak</a:t>
            </a:r>
            <a:r>
              <a:rPr lang="tr-TR" b="1" dirty="0" smtClean="0"/>
              <a:t> </a:t>
            </a:r>
            <a:r>
              <a:rPr lang="tr-TR" dirty="0" smtClean="0"/>
              <a:t>dört gelişim alanında gerçekleşmektedir. Bu alanların her hangi birisindeki olumlu ya da olumsuz etki diğer</a:t>
            </a:r>
            <a:r>
              <a:rPr lang="tr-TR" b="1" dirty="0" smtClean="0"/>
              <a:t> </a:t>
            </a:r>
            <a:r>
              <a:rPr lang="tr-TR" dirty="0" smtClean="0"/>
              <a:t>gelişim alanlarını da etkilemektedir.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BİLİŞSEL GELİŞİM</a:t>
            </a:r>
            <a:endParaRPr lang="tr-TR" dirty="0"/>
          </a:p>
        </p:txBody>
      </p:sp>
      <p:sp>
        <p:nvSpPr>
          <p:cNvPr id="3" name="2 İçerik Yer Tutucusu"/>
          <p:cNvSpPr>
            <a:spLocks noGrp="1"/>
          </p:cNvSpPr>
          <p:nvPr>
            <p:ph sz="quarter" idx="1"/>
          </p:nvPr>
        </p:nvSpPr>
        <p:spPr/>
        <p:txBody>
          <a:bodyPr/>
          <a:lstStyle/>
          <a:p>
            <a:r>
              <a:rPr lang="tr-TR" dirty="0" smtClean="0"/>
              <a:t>3-6  yaş dönemindeki çocuk artık bilişsel gelişim evresinde dil ve sembolik düşünce yeteneğini kazanmıştır. Sembolik düşünme yeteneği; kavram geliştirme, dil, jestler, yaratıcılık, resim ve diğer sanatsal eylemler için temel oluşturmaktadır. Sembolik düşünme yeteneği özellikle oyunda kendini gösterir; çocuk artık hayali olarak nesneler kullanmaya başlayabilir. Bu dönemde çocuk gördüğü şeylerin etkisi altındadır ve benmerkezcidir.</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899592" y="1052736"/>
            <a:ext cx="7772400" cy="4572000"/>
          </a:xfrm>
        </p:spPr>
        <p:txBody>
          <a:bodyPr>
            <a:normAutofit fontScale="92500" lnSpcReduction="10000"/>
          </a:bodyPr>
          <a:lstStyle/>
          <a:p>
            <a:pPr lvl="0"/>
            <a:r>
              <a:rPr lang="tr-TR" dirty="0" smtClean="0"/>
              <a:t>Nesneler arasındaki ilişkileri anlayabilir, eşleştirme yapabilirler.</a:t>
            </a:r>
          </a:p>
          <a:p>
            <a:pPr lvl="0"/>
            <a:r>
              <a:rPr lang="tr-TR" dirty="0" smtClean="0"/>
              <a:t>Uzun-kısa ayırımını yapabilirler.</a:t>
            </a:r>
          </a:p>
          <a:p>
            <a:pPr lvl="0"/>
            <a:r>
              <a:rPr lang="tr-TR" dirty="0" smtClean="0"/>
              <a:t>Basit-somut sınıflandırmalar yapabilirler (yiyecek, giyecek, hayvan gibi).</a:t>
            </a:r>
          </a:p>
          <a:p>
            <a:pPr lvl="0"/>
            <a:r>
              <a:rPr lang="tr-TR" dirty="0" smtClean="0"/>
              <a:t>Yaş ilerledikçe sayıları görsel olarak tanıyıp ezberleyebilirler.</a:t>
            </a:r>
          </a:p>
          <a:p>
            <a:pPr lvl="0"/>
            <a:r>
              <a:rPr lang="tr-TR" dirty="0" smtClean="0"/>
              <a:t>5-6 yaşta haftanın günlerini sıralayabilirler.</a:t>
            </a:r>
          </a:p>
          <a:p>
            <a:pPr lvl="0"/>
            <a:r>
              <a:rPr lang="tr-TR" dirty="0" smtClean="0"/>
              <a:t>Dinlediği bir öyküdeki bir kaç ana noktayı tekrar edebilirler.</a:t>
            </a:r>
          </a:p>
          <a:p>
            <a:pPr lvl="0"/>
            <a:r>
              <a:rPr lang="tr-TR" dirty="0" smtClean="0"/>
              <a:t>Yaşı ilerledikçe ana renklere ara renkleri de ilave edebilirler.</a:t>
            </a:r>
          </a:p>
          <a:p>
            <a:pPr lvl="0"/>
            <a:r>
              <a:rPr lang="tr-TR" dirty="0" smtClean="0"/>
              <a:t>5-6 yaşta ev telefonu ve adresini söyleyebilirler.</a:t>
            </a:r>
          </a:p>
          <a:p>
            <a:pPr lvl="0"/>
            <a:r>
              <a:rPr lang="tr-TR" dirty="0" smtClean="0"/>
              <a:t>5-6 yaşa doğru dikkat süresi de artar.</a:t>
            </a:r>
          </a:p>
          <a:p>
            <a:pPr lvl="0"/>
            <a:r>
              <a:rPr lang="tr-TR" dirty="0" smtClean="0"/>
              <a:t>Yaşına uygun yap-bozları yapabilirler.</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44624"/>
            <a:ext cx="8964488" cy="1080120"/>
          </a:xfrm>
        </p:spPr>
        <p:txBody>
          <a:bodyPr>
            <a:noAutofit/>
          </a:bodyPr>
          <a:lstStyle/>
          <a:p>
            <a:pPr algn="l"/>
            <a:r>
              <a:rPr lang="tr-TR" sz="2000" b="1" dirty="0" smtClean="0"/>
              <a:t>3-6 Yaş Grubu Çocukların Gelişim Dönemleri ve Özellikleri:</a:t>
            </a:r>
            <a:br>
              <a:rPr lang="tr-TR" sz="2000" b="1" dirty="0" smtClean="0"/>
            </a:br>
            <a:r>
              <a:rPr lang="tr-TR" sz="3200" b="1" u="sng" dirty="0" smtClean="0"/>
              <a:t>BİLİŞSEL GELİŞİM</a:t>
            </a:r>
            <a:endParaRPr lang="tr-TR" sz="2000" b="1" u="sng" dirty="0"/>
          </a:p>
        </p:txBody>
      </p:sp>
      <p:graphicFrame>
        <p:nvGraphicFramePr>
          <p:cNvPr id="4" name="3 Tablo"/>
          <p:cNvGraphicFramePr>
            <a:graphicFrameLocks noGrp="1"/>
          </p:cNvGraphicFramePr>
          <p:nvPr/>
        </p:nvGraphicFramePr>
        <p:xfrm>
          <a:off x="323528" y="1626370"/>
          <a:ext cx="8496944" cy="4970981"/>
        </p:xfrm>
        <a:graphic>
          <a:graphicData uri="http://schemas.openxmlformats.org/drawingml/2006/table">
            <a:tbl>
              <a:tblPr firstRow="1" bandRow="1">
                <a:tableStyleId>{5C22544A-7EE6-4342-B048-85BDC9FD1C3A}</a:tableStyleId>
              </a:tblPr>
              <a:tblGrid>
                <a:gridCol w="4248472"/>
                <a:gridCol w="4248472"/>
              </a:tblGrid>
              <a:tr h="541701">
                <a:tc>
                  <a:txBody>
                    <a:bodyPr/>
                    <a:lstStyle/>
                    <a:p>
                      <a:pPr algn="ctr"/>
                      <a:r>
                        <a:rPr lang="tr-TR" sz="2800" dirty="0" smtClean="0"/>
                        <a:t>Dönemin Özelliği</a:t>
                      </a:r>
                      <a:endParaRPr lang="tr-TR" sz="2800" dirty="0"/>
                    </a:p>
                  </a:txBody>
                  <a:tcPr/>
                </a:tc>
                <a:tc>
                  <a:txBody>
                    <a:bodyPr/>
                    <a:lstStyle/>
                    <a:p>
                      <a:pPr algn="ctr"/>
                      <a:r>
                        <a:rPr lang="tr-TR" sz="2800" dirty="0" smtClean="0"/>
                        <a:t>Öneriler</a:t>
                      </a:r>
                      <a:endParaRPr lang="tr-TR" sz="2800" dirty="0"/>
                    </a:p>
                  </a:txBody>
                  <a:tcPr/>
                </a:tc>
              </a:tr>
              <a:tr h="869908">
                <a:tc>
                  <a:txBody>
                    <a:bodyPr/>
                    <a:lstStyle/>
                    <a:p>
                      <a:pPr marL="0" marR="0" indent="0" algn="l" defTabSz="914400" rtl="0" eaLnBrk="1" fontAlgn="auto" latinLnBrk="0" hangingPunct="1">
                        <a:lnSpc>
                          <a:spcPct val="90000"/>
                        </a:lnSpc>
                        <a:spcBef>
                          <a:spcPts val="0"/>
                        </a:spcBef>
                        <a:spcAft>
                          <a:spcPts val="0"/>
                        </a:spcAft>
                        <a:buClrTx/>
                        <a:buSzTx/>
                        <a:buFontTx/>
                        <a:buNone/>
                        <a:tabLst/>
                        <a:defRPr/>
                      </a:pPr>
                      <a:r>
                        <a:rPr lang="tr-TR" b="0" dirty="0" smtClean="0">
                          <a:effectLst>
                            <a:outerShdw blurRad="38100" dist="38100" dir="2700000" algn="tl">
                              <a:srgbClr val="000000"/>
                            </a:outerShdw>
                          </a:effectLst>
                          <a:latin typeface="Trebuchet MS" pitchFamily="34" charset="0"/>
                        </a:rPr>
                        <a:t>* Bu dönem işlem öncesi dönemdir.</a:t>
                      </a:r>
                    </a:p>
                    <a:p>
                      <a:pPr algn="l">
                        <a:lnSpc>
                          <a:spcPct val="90000"/>
                        </a:lnSpc>
                        <a:buNone/>
                        <a:defRPr/>
                      </a:pPr>
                      <a:r>
                        <a:rPr lang="tr-TR" b="0" dirty="0" smtClean="0">
                          <a:effectLst>
                            <a:outerShdw blurRad="38100" dist="38100" dir="2700000" algn="tl">
                              <a:srgbClr val="000000"/>
                            </a:outerShdw>
                          </a:effectLst>
                          <a:latin typeface="Trebuchet MS" pitchFamily="34" charset="0"/>
                        </a:rPr>
                        <a:t>sembolik işlem dönemi, sezgisel </a:t>
                      </a:r>
                    </a:p>
                    <a:p>
                      <a:pPr algn="l">
                        <a:lnSpc>
                          <a:spcPct val="90000"/>
                        </a:lnSpc>
                        <a:buNone/>
                        <a:defRPr/>
                      </a:pPr>
                      <a:r>
                        <a:rPr lang="tr-TR" b="0" dirty="0" smtClean="0">
                          <a:effectLst>
                            <a:outerShdw blurRad="38100" dist="38100" dir="2700000" algn="tl">
                              <a:srgbClr val="000000"/>
                            </a:outerShdw>
                          </a:effectLst>
                          <a:latin typeface="Trebuchet MS" pitchFamily="34" charset="0"/>
                        </a:rPr>
                        <a:t>dönem olarak ikiye ayrılır.</a:t>
                      </a:r>
                      <a:endParaRPr lang="tr-TR" b="0" dirty="0"/>
                    </a:p>
                  </a:txBody>
                  <a:tcPr/>
                </a:tc>
                <a:tc>
                  <a:txBody>
                    <a:bodyPr/>
                    <a:lstStyle/>
                    <a:p>
                      <a:pPr algn="l">
                        <a:lnSpc>
                          <a:spcPct val="90000"/>
                        </a:lnSpc>
                        <a:defRPr/>
                      </a:pPr>
                      <a:r>
                        <a:rPr lang="tr-TR" b="0" dirty="0" smtClean="0">
                          <a:effectLst>
                            <a:outerShdw blurRad="38100" dist="38100" dir="2700000" algn="tl">
                              <a:srgbClr val="000000"/>
                            </a:outerShdw>
                          </a:effectLst>
                          <a:latin typeface="Trebuchet MS" pitchFamily="34" charset="0"/>
                        </a:rPr>
                        <a:t>* Kendisini ifade etmesine olanak tanıyın.</a:t>
                      </a:r>
                      <a:endParaRPr lang="tr-TR" b="0" dirty="0"/>
                    </a:p>
                  </a:txBody>
                  <a:tcPr/>
                </a:tc>
              </a:tr>
              <a:tr h="5662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0" dirty="0" smtClean="0">
                          <a:effectLst>
                            <a:outerShdw blurRad="38100" dist="38100" dir="2700000" algn="tl">
                              <a:srgbClr val="000000"/>
                            </a:outerShdw>
                          </a:effectLst>
                          <a:latin typeface="Trebuchet MS" pitchFamily="34" charset="0"/>
                        </a:rPr>
                        <a:t>* Olaylara çok yönlü bakamazlar.</a:t>
                      </a:r>
                    </a:p>
                  </a:txBody>
                  <a:tcPr/>
                </a:tc>
                <a:tc>
                  <a:txBody>
                    <a:bodyPr/>
                    <a:lstStyle/>
                    <a:p>
                      <a:pPr algn="l"/>
                      <a:r>
                        <a:rPr lang="tr-TR" b="0" dirty="0" smtClean="0">
                          <a:effectLst>
                            <a:outerShdw blurRad="38100" dist="38100" dir="2700000" algn="tl">
                              <a:srgbClr val="000000"/>
                            </a:outerShdw>
                          </a:effectLst>
                          <a:latin typeface="Trebuchet MS" pitchFamily="34" charset="0"/>
                        </a:rPr>
                        <a:t>* Hayali arkadaşları görmezden gelin.</a:t>
                      </a:r>
                      <a:endParaRPr lang="tr-TR" b="0" dirty="0"/>
                    </a:p>
                  </a:txBody>
                  <a:tcPr/>
                </a:tc>
              </a:tr>
              <a:tr h="8089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0" dirty="0" smtClean="0">
                          <a:effectLst>
                            <a:outerShdw blurRad="38100" dist="38100" dir="2700000" algn="tl">
                              <a:srgbClr val="000000"/>
                            </a:outerShdw>
                          </a:effectLst>
                          <a:latin typeface="Trebuchet MS" pitchFamily="34" charset="0"/>
                        </a:rPr>
                        <a:t>* Başından geçen olayları basitçe anlatırlar.</a:t>
                      </a:r>
                    </a:p>
                  </a:txBody>
                  <a:tcPr/>
                </a:tc>
                <a:tc>
                  <a:txBody>
                    <a:bodyPr/>
                    <a:lstStyle/>
                    <a:p>
                      <a:pPr algn="l">
                        <a:lnSpc>
                          <a:spcPct val="90000"/>
                        </a:lnSpc>
                        <a:defRPr/>
                      </a:pPr>
                      <a:r>
                        <a:rPr lang="tr-TR" b="0" dirty="0" smtClean="0">
                          <a:effectLst>
                            <a:outerShdw blurRad="38100" dist="38100" dir="2700000" algn="tl">
                              <a:srgbClr val="000000"/>
                            </a:outerShdw>
                          </a:effectLst>
                          <a:latin typeface="Trebuchet MS" pitchFamily="34" charset="0"/>
                        </a:rPr>
                        <a:t>* Çocuğun oyunlarına müdahale etmeyin.</a:t>
                      </a:r>
                      <a:endParaRPr lang="tr-TR" b="0" dirty="0" smtClean="0"/>
                    </a:p>
                  </a:txBody>
                  <a:tcPr/>
                </a:tc>
              </a:tr>
              <a:tr h="5662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0" dirty="0" smtClean="0">
                          <a:effectLst>
                            <a:outerShdw blurRad="38100" dist="38100" dir="2700000" algn="tl">
                              <a:srgbClr val="000000"/>
                            </a:outerShdw>
                          </a:effectLst>
                          <a:latin typeface="Trebuchet MS" pitchFamily="34" charset="0"/>
                        </a:rPr>
                        <a:t>* Genelleme yapamazlar.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0" dirty="0" smtClean="0">
                          <a:effectLst>
                            <a:outerShdw blurRad="38100" dist="38100" dir="2700000" algn="tl">
                              <a:srgbClr val="000000"/>
                            </a:outerShdw>
                          </a:effectLst>
                          <a:latin typeface="Trebuchet MS" pitchFamily="34" charset="0"/>
                        </a:rPr>
                        <a:t>* Nesnelerden çok yönlü bahsedin.</a:t>
                      </a:r>
                      <a:endParaRPr lang="tr-TR" b="0" dirty="0" smtClean="0"/>
                    </a:p>
                  </a:txBody>
                  <a:tcPr/>
                </a:tc>
              </a:tr>
              <a:tr h="8089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0" dirty="0" smtClean="0">
                          <a:effectLst>
                            <a:outerShdw blurRad="38100" dist="38100" dir="2700000" algn="tl">
                              <a:srgbClr val="000000"/>
                            </a:outerShdw>
                          </a:effectLst>
                          <a:latin typeface="Trebuchet MS" pitchFamily="34" charset="0"/>
                        </a:rPr>
                        <a:t>* Hayali arkadaşları olabilir.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0" dirty="0" smtClean="0">
                          <a:effectLst>
                            <a:outerShdw blurRad="38100" dist="38100" dir="2700000" algn="tl">
                              <a:srgbClr val="000000"/>
                            </a:outerShdw>
                          </a:effectLst>
                          <a:latin typeface="Trebuchet MS" pitchFamily="34" charset="0"/>
                        </a:rPr>
                        <a:t>* Ağırlık, yön, hacim gibi kavramlardan basitçe bahsedin.</a:t>
                      </a:r>
                    </a:p>
                  </a:txBody>
                  <a:tcPr/>
                </a:tc>
              </a:tr>
              <a:tr h="8089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0" dirty="0" smtClean="0">
                          <a:effectLst>
                            <a:outerShdw blurRad="38100" dist="38100" dir="2700000" algn="tl">
                              <a:srgbClr val="000000"/>
                            </a:outerShdw>
                          </a:effectLst>
                          <a:latin typeface="Trebuchet MS" pitchFamily="34" charset="0"/>
                        </a:rPr>
                        <a:t>* Hareket eden şeylerin canlı olduğunu düşünürler.</a:t>
                      </a:r>
                    </a:p>
                  </a:txBody>
                  <a:tcPr/>
                </a:tc>
                <a:tc>
                  <a:txBody>
                    <a:bodyPr/>
                    <a:lstStyle/>
                    <a:p>
                      <a:pPr algn="l"/>
                      <a:endParaRPr lang="tr-TR" b="0" dirty="0" smtClean="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Siz Neler Yapabilirsiniz?</a:t>
            </a:r>
            <a:endParaRPr lang="tr-TR" dirty="0"/>
          </a:p>
        </p:txBody>
      </p:sp>
      <p:sp>
        <p:nvSpPr>
          <p:cNvPr id="3" name="2 İçerik Yer Tutucusu"/>
          <p:cNvSpPr>
            <a:spLocks noGrp="1"/>
          </p:cNvSpPr>
          <p:nvPr>
            <p:ph sz="quarter" idx="1"/>
          </p:nvPr>
        </p:nvSpPr>
        <p:spPr/>
        <p:txBody>
          <a:bodyPr>
            <a:normAutofit fontScale="85000" lnSpcReduction="20000"/>
          </a:bodyPr>
          <a:lstStyle/>
          <a:p>
            <a:pPr lvl="0"/>
            <a:r>
              <a:rPr lang="tr-TR" dirty="0" smtClean="0"/>
              <a:t>Kağıda üçgen, kare, daire resimleri çizerek aynılarını çocuğunuzdan çizmesini isteyebilirsiniz.</a:t>
            </a:r>
          </a:p>
          <a:p>
            <a:pPr lvl="0"/>
            <a:r>
              <a:rPr lang="tr-TR" dirty="0" smtClean="0"/>
              <a:t>Çocuğunuzla birlikte eşyalarının, giysilerinin, oyuncaklarının renklerini söyleyebilir, sayılarını sayabilirsiniz.</a:t>
            </a:r>
          </a:p>
          <a:p>
            <a:pPr lvl="0"/>
            <a:r>
              <a:rPr lang="tr-TR" dirty="0" err="1" smtClean="0"/>
              <a:t>Flash</a:t>
            </a:r>
            <a:r>
              <a:rPr lang="tr-TR" dirty="0" smtClean="0"/>
              <a:t> kartlarla resimlerdeki olayları sıralayabilirsiniz.</a:t>
            </a:r>
          </a:p>
          <a:p>
            <a:pPr lvl="0"/>
            <a:r>
              <a:rPr lang="tr-TR" dirty="0" smtClean="0"/>
              <a:t>Her gün çocuğunuza belirli bir süre ayırarak yaratıcılığını geliştiren oyunlar oynayabilirsiniz. (yaşına uygun </a:t>
            </a:r>
            <a:r>
              <a:rPr lang="tr-TR" dirty="0" err="1" smtClean="0"/>
              <a:t>puzzle</a:t>
            </a:r>
            <a:r>
              <a:rPr lang="tr-TR" dirty="0" smtClean="0"/>
              <a:t>, </a:t>
            </a:r>
            <a:r>
              <a:rPr lang="tr-TR" dirty="0" err="1" smtClean="0"/>
              <a:t>lego</a:t>
            </a:r>
            <a:r>
              <a:rPr lang="tr-TR" dirty="0" smtClean="0"/>
              <a:t> vs.)</a:t>
            </a:r>
          </a:p>
          <a:p>
            <a:pPr lvl="0"/>
            <a:r>
              <a:rPr lang="tr-TR" dirty="0" smtClean="0"/>
              <a:t>Yaşına uygun "iki resim arasındaki farkı bulma", "labirent tamamlama", "bulmaca" gibi oyunlar oynayabilirsiniz.</a:t>
            </a:r>
          </a:p>
          <a:p>
            <a:pPr lvl="0"/>
            <a:r>
              <a:rPr lang="tr-TR" dirty="0" smtClean="0"/>
              <a:t>Sizin gözetiminiz altında, sizin çizdiğiniz şekilleri (önce düz çizgiden başlayarak) makasla kesebilir sonra bunları yapıştırabilirisiniz.</a:t>
            </a:r>
          </a:p>
          <a:p>
            <a:pPr lvl="0"/>
            <a:r>
              <a:rPr lang="tr-TR" dirty="0" smtClean="0"/>
              <a:t>Tam insan parçalarının olduğu resimler çizebilirsiniz.</a:t>
            </a:r>
          </a:p>
          <a:p>
            <a:pPr lvl="0"/>
            <a:r>
              <a:rPr lang="tr-TR" dirty="0" smtClean="0"/>
              <a:t>Nesneler üzerinden zıtlık ve eş kavramlarını öğreten oyunlar yaratabilirsiniz</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BEDENSEL (MOTOR) GELİŞİM</a:t>
            </a:r>
            <a:endParaRPr lang="tr-TR" dirty="0"/>
          </a:p>
        </p:txBody>
      </p:sp>
      <p:sp>
        <p:nvSpPr>
          <p:cNvPr id="3" name="2 İçerik Yer Tutucusu"/>
          <p:cNvSpPr>
            <a:spLocks noGrp="1"/>
          </p:cNvSpPr>
          <p:nvPr>
            <p:ph sz="quarter" idx="1"/>
          </p:nvPr>
        </p:nvSpPr>
        <p:spPr>
          <a:xfrm>
            <a:off x="914400" y="1628800"/>
            <a:ext cx="7772400" cy="4391000"/>
          </a:xfrm>
        </p:spPr>
        <p:txBody>
          <a:bodyPr/>
          <a:lstStyle/>
          <a:p>
            <a:r>
              <a:rPr lang="tr-TR" dirty="0" smtClean="0"/>
              <a:t>Bedensel (motor) gelişim, yaşam boyu devam eden 'motor' becerilerde ortaya çıkan davranışların kontrol altına alınması sürecidir. Söz konusu olan davranışlar; duyu organları, zihin ve kasların birlikte çalışması  ile ortaya çıkar. Bedensel (motor) gelişim baştan ayağa, içten dışa ve büyük kaslardan küçük kaslara doğrudur.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Küçük Kas Gelişimi  </a:t>
            </a:r>
            <a:endParaRPr lang="tr-TR" dirty="0"/>
          </a:p>
        </p:txBody>
      </p:sp>
      <p:sp>
        <p:nvSpPr>
          <p:cNvPr id="3" name="2 İçerik Yer Tutucusu"/>
          <p:cNvSpPr>
            <a:spLocks noGrp="1"/>
          </p:cNvSpPr>
          <p:nvPr>
            <p:ph sz="quarter" idx="1"/>
          </p:nvPr>
        </p:nvSpPr>
        <p:spPr/>
        <p:txBody>
          <a:bodyPr>
            <a:normAutofit lnSpcReduction="10000"/>
          </a:bodyPr>
          <a:lstStyle/>
          <a:p>
            <a:r>
              <a:rPr lang="tr-TR" dirty="0" smtClean="0"/>
              <a:t>Baş ve işaret parmağıyla küçük nesneleri tutabilir.</a:t>
            </a:r>
          </a:p>
          <a:p>
            <a:pPr lvl="0"/>
            <a:r>
              <a:rPr lang="tr-TR" dirty="0" smtClean="0"/>
              <a:t>Yardımsız kalem tutabilir.</a:t>
            </a:r>
          </a:p>
          <a:p>
            <a:pPr lvl="0"/>
            <a:r>
              <a:rPr lang="tr-TR" dirty="0" smtClean="0"/>
              <a:t>Makası tutabilir ve kâğıdı kesebilir.</a:t>
            </a:r>
          </a:p>
          <a:p>
            <a:pPr lvl="0"/>
            <a:r>
              <a:rPr lang="tr-TR" dirty="0" smtClean="0"/>
              <a:t>Bir resmin sınırlarını taşırmadan boyayabilir.</a:t>
            </a:r>
          </a:p>
          <a:p>
            <a:pPr lvl="0"/>
            <a:r>
              <a:rPr lang="tr-TR" dirty="0" smtClean="0"/>
              <a:t>5-6 yaşta resimde; ev, adam, ağaç çizebilir.</a:t>
            </a:r>
          </a:p>
          <a:p>
            <a:pPr lvl="0"/>
            <a:r>
              <a:rPr lang="tr-TR" dirty="0" smtClean="0"/>
              <a:t>5-6 yaşta koşarken yerden nesne alabilir.</a:t>
            </a:r>
          </a:p>
          <a:p>
            <a:pPr lvl="0"/>
            <a:r>
              <a:rPr lang="tr-TR" dirty="0" smtClean="0"/>
              <a:t>Modele bakarak, harfleri ve karmaşık küçük çizgileri taklit edebilir.</a:t>
            </a:r>
          </a:p>
          <a:p>
            <a:pPr lvl="0"/>
            <a:r>
              <a:rPr lang="tr-TR" dirty="0" smtClean="0"/>
              <a:t>Nokta nokta verilen resmin çizgilerini birleştirebilir.</a:t>
            </a:r>
          </a:p>
          <a:p>
            <a:pPr lvl="0"/>
            <a:r>
              <a:rPr lang="tr-TR" dirty="0" smtClean="0"/>
              <a:t>5-6 yaşta 1´den 10´a kadar olan sayıları kopya edebilir.</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Büyük Kas Gelişimi</a:t>
            </a:r>
            <a:endParaRPr lang="tr-TR" dirty="0"/>
          </a:p>
        </p:txBody>
      </p:sp>
      <p:sp>
        <p:nvSpPr>
          <p:cNvPr id="3" name="2 İçerik Yer Tutucusu"/>
          <p:cNvSpPr>
            <a:spLocks noGrp="1"/>
          </p:cNvSpPr>
          <p:nvPr>
            <p:ph sz="quarter" idx="1"/>
          </p:nvPr>
        </p:nvSpPr>
        <p:spPr/>
        <p:txBody>
          <a:bodyPr/>
          <a:lstStyle/>
          <a:p>
            <a:pPr lvl="0"/>
            <a:r>
              <a:rPr lang="tr-TR" dirty="0" smtClean="0"/>
              <a:t>Atlayıp, zıplayıp, topa tekme atabilir.</a:t>
            </a:r>
          </a:p>
          <a:p>
            <a:pPr lvl="0"/>
            <a:r>
              <a:rPr lang="tr-TR" dirty="0" smtClean="0"/>
              <a:t>Parmak ucunda yürüyebilir.</a:t>
            </a:r>
          </a:p>
          <a:p>
            <a:pPr lvl="0"/>
            <a:r>
              <a:rPr lang="tr-TR" dirty="0" smtClean="0"/>
              <a:t>Tek ayağı ile zıplayabilir.</a:t>
            </a:r>
          </a:p>
          <a:p>
            <a:pPr lvl="0"/>
            <a:r>
              <a:rPr lang="tr-TR" dirty="0" smtClean="0"/>
              <a:t>Yardımsız merdiven inip çıkabilir.</a:t>
            </a:r>
          </a:p>
          <a:p>
            <a:pPr lvl="0"/>
            <a:r>
              <a:rPr lang="tr-TR" dirty="0" smtClean="0"/>
              <a:t>Bardaktaki suyu dökmeden taşıyabilir.</a:t>
            </a:r>
          </a:p>
          <a:p>
            <a:pPr lvl="0"/>
            <a:r>
              <a:rPr lang="tr-TR" dirty="0" smtClean="0"/>
              <a:t>Öne doğru takla atabilir.</a:t>
            </a:r>
          </a:p>
          <a:p>
            <a:pPr lvl="0"/>
            <a:r>
              <a:rPr lang="tr-TR" dirty="0" smtClean="0"/>
              <a:t>Topu yakalayıp yere vurarak sıçratabilir.</a:t>
            </a:r>
          </a:p>
          <a:p>
            <a:pPr lvl="0"/>
            <a:r>
              <a:rPr lang="tr-TR" dirty="0" smtClean="0"/>
              <a:t>Yaşına uygun bisiklete binebilir.</a:t>
            </a:r>
          </a:p>
          <a:p>
            <a:pPr lvl="0"/>
            <a:r>
              <a:rPr lang="tr-TR" dirty="0" smtClean="0"/>
              <a:t>5-6 yaşlarında denge tahtasında yürüyebilir.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p:txBody>
          <a:bodyPr>
            <a:normAutofit/>
          </a:bodyPr>
          <a:lstStyle/>
          <a:p>
            <a:r>
              <a:rPr lang="tr-TR" sz="4000" b="1" dirty="0" smtClean="0"/>
              <a:t>Okulöncesi Eğitimin Önemi</a:t>
            </a:r>
            <a:endParaRPr lang="tr-TR" sz="4000" b="1" dirty="0"/>
          </a:p>
        </p:txBody>
      </p:sp>
      <p:sp>
        <p:nvSpPr>
          <p:cNvPr id="3" name="2 İçerik Yer Tutucusu"/>
          <p:cNvSpPr>
            <a:spLocks noGrp="1"/>
          </p:cNvSpPr>
          <p:nvPr>
            <p:ph sz="quarter" idx="1"/>
          </p:nvPr>
        </p:nvSpPr>
        <p:spPr>
          <a:xfrm>
            <a:off x="301752" y="1809328"/>
            <a:ext cx="8503920" cy="4572000"/>
          </a:xfrm>
        </p:spPr>
        <p:txBody>
          <a:bodyPr>
            <a:normAutofit/>
          </a:bodyPr>
          <a:lstStyle/>
          <a:p>
            <a:r>
              <a:rPr lang="tr-TR" dirty="0" smtClean="0"/>
              <a:t>Okul öncesi eğitim süresince çocuklar ilköğretime hazırlanırken, </a:t>
            </a:r>
            <a:r>
              <a:rPr lang="tr-TR" b="1" dirty="0" smtClean="0">
                <a:solidFill>
                  <a:schemeClr val="accent1">
                    <a:lumMod val="75000"/>
                  </a:schemeClr>
                </a:solidFill>
                <a:effectLst>
                  <a:outerShdw blurRad="38100" dist="38100" dir="2700000" algn="tl">
                    <a:srgbClr val="000000">
                      <a:alpha val="43137"/>
                    </a:srgbClr>
                  </a:outerShdw>
                </a:effectLst>
              </a:rPr>
              <a:t>paylaşmayı</a:t>
            </a:r>
            <a:r>
              <a:rPr lang="tr-TR" dirty="0" smtClean="0">
                <a:solidFill>
                  <a:schemeClr val="accent1">
                    <a:lumMod val="75000"/>
                  </a:schemeClr>
                </a:solidFill>
              </a:rPr>
              <a:t>, </a:t>
            </a:r>
            <a:r>
              <a:rPr lang="tr-TR" b="1" dirty="0" smtClean="0">
                <a:solidFill>
                  <a:schemeClr val="accent1">
                    <a:lumMod val="75000"/>
                  </a:schemeClr>
                </a:solidFill>
                <a:effectLst>
                  <a:outerShdw blurRad="38100" dist="38100" dir="2700000" algn="tl">
                    <a:srgbClr val="000000">
                      <a:alpha val="43137"/>
                    </a:srgbClr>
                  </a:outerShdw>
                </a:effectLst>
              </a:rPr>
              <a:t>dayanışmayı</a:t>
            </a:r>
            <a:r>
              <a:rPr lang="tr-TR" dirty="0" smtClean="0">
                <a:solidFill>
                  <a:schemeClr val="accent1">
                    <a:lumMod val="75000"/>
                  </a:schemeClr>
                </a:solidFill>
              </a:rPr>
              <a:t>, </a:t>
            </a:r>
            <a:r>
              <a:rPr lang="tr-TR" b="1" dirty="0" smtClean="0">
                <a:solidFill>
                  <a:schemeClr val="accent1">
                    <a:lumMod val="75000"/>
                  </a:schemeClr>
                </a:solidFill>
                <a:effectLst>
                  <a:outerShdw blurRad="38100" dist="38100" dir="2700000" algn="tl">
                    <a:srgbClr val="000000">
                      <a:alpha val="43137"/>
                    </a:srgbClr>
                  </a:outerShdw>
                </a:effectLst>
              </a:rPr>
              <a:t>sosyalleşmeyi</a:t>
            </a:r>
            <a:r>
              <a:rPr lang="tr-TR" dirty="0" smtClean="0">
                <a:solidFill>
                  <a:schemeClr val="accent1">
                    <a:lumMod val="75000"/>
                  </a:schemeClr>
                </a:solidFill>
              </a:rPr>
              <a:t> ve </a:t>
            </a:r>
            <a:r>
              <a:rPr lang="tr-TR" b="1" dirty="0" smtClean="0">
                <a:solidFill>
                  <a:schemeClr val="accent1">
                    <a:lumMod val="75000"/>
                  </a:schemeClr>
                </a:solidFill>
                <a:effectLst>
                  <a:outerShdw blurRad="38100" dist="38100" dir="2700000" algn="tl">
                    <a:srgbClr val="000000">
                      <a:alpha val="43137"/>
                    </a:srgbClr>
                  </a:outerShdw>
                </a:effectLst>
              </a:rPr>
              <a:t>birlikte çalışmayı </a:t>
            </a:r>
            <a:r>
              <a:rPr lang="tr-TR" dirty="0" smtClean="0"/>
              <a:t>öğrenirler. Okul öncesi eğitimin amacı çocuklarda öğrenmeye ilgi uyandırmak ve çocuğun </a:t>
            </a:r>
            <a:r>
              <a:rPr lang="tr-TR" dirty="0" err="1" smtClean="0"/>
              <a:t>varolan</a:t>
            </a:r>
            <a:r>
              <a:rPr lang="tr-TR" dirty="0" smtClean="0"/>
              <a:t> yeteneklerini görünür kılmaktır. </a:t>
            </a:r>
            <a:br>
              <a:rPr lang="tr-TR" dirty="0" smtClean="0"/>
            </a:br>
            <a:r>
              <a:rPr lang="tr-TR" dirty="0" smtClean="0"/>
              <a:t/>
            </a:r>
            <a:br>
              <a:rPr lang="tr-TR" dirty="0" smtClean="0"/>
            </a:br>
            <a:r>
              <a:rPr lang="tr-TR" dirty="0" smtClean="0"/>
              <a:t>Bu dönem, araştırmacılar için </a:t>
            </a:r>
            <a:r>
              <a:rPr lang="tr-TR" b="1" dirty="0" smtClean="0">
                <a:solidFill>
                  <a:schemeClr val="accent1">
                    <a:lumMod val="75000"/>
                  </a:schemeClr>
                </a:solidFill>
                <a:effectLst>
                  <a:outerShdw blurRad="38100" dist="38100" dir="2700000" algn="tl">
                    <a:srgbClr val="000000">
                      <a:alpha val="43137"/>
                    </a:srgbClr>
                  </a:outerShdw>
                </a:effectLst>
              </a:rPr>
              <a:t>çocuğun yüksek öğrenme potansiyeline sahip olduğu bir dönem </a:t>
            </a:r>
            <a:r>
              <a:rPr lang="tr-TR" dirty="0" smtClean="0"/>
              <a:t>olarak görülmektedir. </a:t>
            </a:r>
            <a:r>
              <a:rPr lang="tr-TR" b="1" dirty="0" smtClean="0">
                <a:solidFill>
                  <a:schemeClr val="accent1">
                    <a:lumMod val="75000"/>
                  </a:schemeClr>
                </a:solidFill>
                <a:effectLst>
                  <a:outerShdw blurRad="38100" dist="38100" dir="2700000" algn="tl">
                    <a:srgbClr val="000000">
                      <a:alpha val="43137"/>
                    </a:srgbClr>
                  </a:outerShdw>
                </a:effectLst>
              </a:rPr>
              <a:t>Uygun fiziksel ve sosyal çevre koşullarında ve sağlıklı etkileşim ortamında yetişen çocuklar, daha hızlı ve başarılı bir gelişim gösterirler. </a:t>
            </a:r>
            <a:endParaRPr lang="tr-TR" b="1" dirty="0">
              <a:solidFill>
                <a:schemeClr val="accent1">
                  <a:lumMod val="7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44624"/>
            <a:ext cx="8964488" cy="1080120"/>
          </a:xfrm>
        </p:spPr>
        <p:txBody>
          <a:bodyPr>
            <a:noAutofit/>
          </a:bodyPr>
          <a:lstStyle/>
          <a:p>
            <a:pPr algn="l"/>
            <a:r>
              <a:rPr lang="tr-TR" sz="2000" b="1" dirty="0" smtClean="0"/>
              <a:t>3-6 Yaş Grubu Çocukların Gelişim Dönemleri ve Özellikleri:</a:t>
            </a:r>
            <a:br>
              <a:rPr lang="tr-TR" sz="2000" b="1" dirty="0" smtClean="0"/>
            </a:br>
            <a:r>
              <a:rPr lang="tr-TR" sz="3200" b="1" u="sng" dirty="0" smtClean="0"/>
              <a:t>PSİKO-MOTOR GELİŞİM</a:t>
            </a:r>
            <a:endParaRPr lang="tr-TR" sz="2000" b="1" u="sng" dirty="0"/>
          </a:p>
        </p:txBody>
      </p:sp>
      <p:graphicFrame>
        <p:nvGraphicFramePr>
          <p:cNvPr id="4" name="3 Tablo"/>
          <p:cNvGraphicFramePr>
            <a:graphicFrameLocks noGrp="1"/>
          </p:cNvGraphicFramePr>
          <p:nvPr/>
        </p:nvGraphicFramePr>
        <p:xfrm>
          <a:off x="323528" y="1577273"/>
          <a:ext cx="8496944" cy="5092087"/>
        </p:xfrm>
        <a:graphic>
          <a:graphicData uri="http://schemas.openxmlformats.org/drawingml/2006/table">
            <a:tbl>
              <a:tblPr firstRow="1" bandRow="1">
                <a:tableStyleId>{5C22544A-7EE6-4342-B048-85BDC9FD1C3A}</a:tableStyleId>
              </a:tblPr>
              <a:tblGrid>
                <a:gridCol w="4248472"/>
                <a:gridCol w="4248472"/>
              </a:tblGrid>
              <a:tr h="478208">
                <a:tc>
                  <a:txBody>
                    <a:bodyPr/>
                    <a:lstStyle/>
                    <a:p>
                      <a:pPr algn="ctr"/>
                      <a:r>
                        <a:rPr lang="tr-TR" sz="2800" dirty="0" smtClean="0"/>
                        <a:t>Dönemin Özelliği</a:t>
                      </a:r>
                      <a:endParaRPr lang="tr-TR" sz="2800" dirty="0"/>
                    </a:p>
                  </a:txBody>
                  <a:tcPr/>
                </a:tc>
                <a:tc>
                  <a:txBody>
                    <a:bodyPr/>
                    <a:lstStyle/>
                    <a:p>
                      <a:pPr algn="ctr"/>
                      <a:r>
                        <a:rPr lang="tr-TR" sz="2800" dirty="0" smtClean="0"/>
                        <a:t>Öneriler</a:t>
                      </a:r>
                      <a:endParaRPr lang="tr-TR" sz="2800" dirty="0"/>
                    </a:p>
                  </a:txBody>
                  <a:tcPr/>
                </a:tc>
              </a:tr>
              <a:tr h="1097066">
                <a:tc>
                  <a:txBody>
                    <a:bodyPr/>
                    <a:lstStyle/>
                    <a:p>
                      <a:pPr eaLnBrk="1" hangingPunct="1">
                        <a:buFontTx/>
                        <a:buNone/>
                        <a:defRPr/>
                      </a:pPr>
                      <a:r>
                        <a:rPr lang="tr-TR" sz="2400" dirty="0" smtClean="0">
                          <a:effectLst>
                            <a:outerShdw blurRad="38100" dist="38100" dir="2700000" algn="tl">
                              <a:srgbClr val="000000"/>
                            </a:outerShdw>
                          </a:effectLst>
                          <a:latin typeface="Trebuchet MS" pitchFamily="34" charset="0"/>
                        </a:rPr>
                        <a:t>* Parmak kaslarının</a:t>
                      </a:r>
                      <a:r>
                        <a:rPr lang="tr-TR" sz="2400" baseline="0" dirty="0" smtClean="0">
                          <a:effectLst>
                            <a:outerShdw blurRad="38100" dist="38100" dir="2700000" algn="tl">
                              <a:srgbClr val="000000"/>
                            </a:outerShdw>
                          </a:effectLst>
                          <a:latin typeface="Trebuchet MS" pitchFamily="34" charset="0"/>
                        </a:rPr>
                        <a:t> </a:t>
                      </a:r>
                      <a:r>
                        <a:rPr lang="tr-TR" sz="2400" dirty="0" smtClean="0">
                          <a:effectLst>
                            <a:outerShdw blurRad="38100" dist="38100" dir="2700000" algn="tl">
                              <a:srgbClr val="000000"/>
                            </a:outerShdw>
                          </a:effectLst>
                          <a:latin typeface="Trebuchet MS" pitchFamily="34" charset="0"/>
                        </a:rPr>
                        <a:t>gelişiminin  yoğun olduğu bir dönemdir.</a:t>
                      </a:r>
                    </a:p>
                  </a:txBody>
                  <a:tcPr/>
                </a:tc>
                <a:tc>
                  <a:txBody>
                    <a:bodyPr/>
                    <a:lstStyle/>
                    <a:p>
                      <a:pPr eaLnBrk="1" hangingPunct="1">
                        <a:lnSpc>
                          <a:spcPct val="90000"/>
                        </a:lnSpc>
                        <a:buFontTx/>
                        <a:buNone/>
                      </a:pPr>
                      <a:r>
                        <a:rPr lang="tr-TR" sz="2400" b="1" dirty="0" smtClean="0">
                          <a:latin typeface="Trebuchet MS" pitchFamily="34" charset="0"/>
                        </a:rPr>
                        <a:t>* El-göz koordinasyonunun </a:t>
                      </a:r>
                    </a:p>
                    <a:p>
                      <a:pPr eaLnBrk="1" hangingPunct="1">
                        <a:lnSpc>
                          <a:spcPct val="90000"/>
                        </a:lnSpc>
                        <a:buFontTx/>
                        <a:buNone/>
                      </a:pPr>
                      <a:r>
                        <a:rPr lang="tr-TR" sz="2400" b="1" dirty="0" smtClean="0">
                          <a:latin typeface="Trebuchet MS" pitchFamily="34" charset="0"/>
                        </a:rPr>
                        <a:t>gelişmesi için etkinlik yaptırın.</a:t>
                      </a:r>
                    </a:p>
                  </a:txBody>
                  <a:tcPr/>
                </a:tc>
              </a:tr>
              <a:tr h="9957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400" dirty="0" smtClean="0">
                          <a:effectLst>
                            <a:outerShdw blurRad="38100" dist="38100" dir="2700000" algn="tl">
                              <a:srgbClr val="000000"/>
                            </a:outerShdw>
                          </a:effectLst>
                          <a:latin typeface="Trebuchet MS" pitchFamily="34" charset="0"/>
                        </a:rPr>
                        <a:t>* Büyük kas gelişimi de hızlıdır.</a:t>
                      </a:r>
                    </a:p>
                  </a:txBody>
                  <a:tcPr/>
                </a:tc>
                <a:tc>
                  <a:txBody>
                    <a:bodyPr/>
                    <a:lstStyle/>
                    <a:p>
                      <a:pPr marL="0" marR="0" indent="0" algn="l" defTabSz="914400" rtl="0" eaLnBrk="1" fontAlgn="auto" latinLnBrk="0" hangingPunct="1">
                        <a:lnSpc>
                          <a:spcPct val="90000"/>
                        </a:lnSpc>
                        <a:spcBef>
                          <a:spcPts val="0"/>
                        </a:spcBef>
                        <a:spcAft>
                          <a:spcPts val="0"/>
                        </a:spcAft>
                        <a:buClrTx/>
                        <a:buSzTx/>
                        <a:buFontTx/>
                        <a:buNone/>
                        <a:tabLst/>
                        <a:defRPr/>
                      </a:pPr>
                      <a:r>
                        <a:rPr lang="tr-TR" sz="2400" b="1" dirty="0" smtClean="0">
                          <a:latin typeface="Trebuchet MS" pitchFamily="34" charset="0"/>
                        </a:rPr>
                        <a:t>* Artık materyallerle çalışmasına, makas kullanmasına izin verin.</a:t>
                      </a:r>
                    </a:p>
                  </a:txBody>
                  <a:tcPr/>
                </a:tc>
              </a:tr>
              <a:tr h="1490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800" dirty="0" smtClean="0">
                        <a:effectLst>
                          <a:outerShdw blurRad="38100" dist="38100" dir="2700000" algn="tl">
                            <a:srgbClr val="000000"/>
                          </a:outerShdw>
                        </a:effectLst>
                        <a:latin typeface="Trebuchet MS"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b="1" dirty="0" smtClean="0">
                          <a:latin typeface="Trebuchet MS" pitchFamily="34" charset="0"/>
                        </a:rPr>
                        <a:t>* Kendisinin giyinmesi, düğme iliklemesi, fermuar çekmesi, saçlarını taraması, dişlerini fırçalaması gibi davranışları tek başına yapmasına fırsat verin.</a:t>
                      </a:r>
                    </a:p>
                  </a:txBody>
                  <a:tcPr/>
                </a:tc>
              </a:tr>
              <a:tr h="690775">
                <a:tc>
                  <a:txBody>
                    <a:bodyPr/>
                    <a:lstStyle/>
                    <a:p>
                      <a:pPr eaLnBrk="1" hangingPunct="1">
                        <a:lnSpc>
                          <a:spcPct val="90000"/>
                        </a:lnSpc>
                        <a:buFontTx/>
                        <a:buNone/>
                        <a:defRPr/>
                      </a:pPr>
                      <a:endParaRPr lang="tr-TR" sz="2400" dirty="0" smtClean="0">
                        <a:effectLst>
                          <a:outerShdw blurRad="38100" dist="38100" dir="2700000" algn="tl">
                            <a:srgbClr val="000000"/>
                          </a:outerShdw>
                        </a:effectLst>
                        <a:latin typeface="Trebuchet MS" pitchFamily="34" charset="0"/>
                      </a:endParaRPr>
                    </a:p>
                  </a:txBody>
                  <a:tcPr/>
                </a:tc>
                <a:tc>
                  <a:txBody>
                    <a:bodyPr/>
                    <a:lstStyle/>
                    <a:p>
                      <a:pPr eaLnBrk="1" hangingPunct="1">
                        <a:lnSpc>
                          <a:spcPct val="90000"/>
                        </a:lnSpc>
                        <a:buFontTx/>
                        <a:buNone/>
                      </a:pPr>
                      <a:r>
                        <a:rPr lang="tr-TR" sz="2000" b="1" dirty="0" smtClean="0">
                          <a:latin typeface="Trebuchet MS" pitchFamily="34" charset="0"/>
                        </a:rPr>
                        <a:t>* Çocuğa sorumluluk verin  </a:t>
                      </a:r>
                    </a:p>
                    <a:p>
                      <a:pPr eaLnBrk="1" hangingPunct="1">
                        <a:lnSpc>
                          <a:spcPct val="90000"/>
                        </a:lnSpc>
                        <a:buFontTx/>
                        <a:buNone/>
                      </a:pPr>
                      <a:r>
                        <a:rPr lang="tr-TR" sz="2000" b="1" dirty="0" smtClean="0">
                          <a:latin typeface="Trebuchet MS" pitchFamily="34" charset="0"/>
                        </a:rPr>
                        <a:t>(odasını,eşyalarını toplama vb.)</a:t>
                      </a:r>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 Siz Neler Yapabilirsiniz?</a:t>
            </a:r>
            <a:endParaRPr lang="tr-TR" dirty="0"/>
          </a:p>
        </p:txBody>
      </p:sp>
      <p:sp>
        <p:nvSpPr>
          <p:cNvPr id="3" name="2 İçerik Yer Tutucusu"/>
          <p:cNvSpPr>
            <a:spLocks noGrp="1"/>
          </p:cNvSpPr>
          <p:nvPr>
            <p:ph sz="quarter" idx="1"/>
          </p:nvPr>
        </p:nvSpPr>
        <p:spPr/>
        <p:txBody>
          <a:bodyPr/>
          <a:lstStyle/>
          <a:p>
            <a:pPr lvl="0"/>
            <a:r>
              <a:rPr lang="tr-TR" dirty="0" smtClean="0"/>
              <a:t>Evinizin bir odasında ya da bahçede çocuğunuzun atlama, zıplama, top oynama, koşma gibi hareketleri yapabilmesi için ortamlar yaratabilirsiniz.</a:t>
            </a:r>
          </a:p>
          <a:p>
            <a:pPr lvl="0"/>
            <a:r>
              <a:rPr lang="tr-TR" dirty="0" smtClean="0"/>
              <a:t>Küçük kas hareketlerini geliştirebilmek için oyun hamurlarından küçük toplar yapabilir, masa başında boyama aktiviteleri yapabilirsiniz.</a:t>
            </a:r>
          </a:p>
          <a:p>
            <a:pPr lvl="0"/>
            <a:r>
              <a:rPr lang="tr-TR" dirty="0" smtClean="0"/>
              <a:t>Çocuğunuzun kendi başına yemek yemesine, giysilerini giymesine izin vermeniz hem küçük kas gelişimine fayda sağlar hem de öz güvenini geliştirmesine yardımcı olabilir.  </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DUYGUSAL-SOSYAL GELİŞİM</a:t>
            </a:r>
            <a:endParaRPr lang="tr-TR" dirty="0"/>
          </a:p>
        </p:txBody>
      </p:sp>
      <p:sp>
        <p:nvSpPr>
          <p:cNvPr id="3" name="2 İçerik Yer Tutucusu"/>
          <p:cNvSpPr>
            <a:spLocks noGrp="1"/>
          </p:cNvSpPr>
          <p:nvPr>
            <p:ph sz="quarter" idx="1"/>
          </p:nvPr>
        </p:nvSpPr>
        <p:spPr/>
        <p:txBody>
          <a:bodyPr/>
          <a:lstStyle/>
          <a:p>
            <a:r>
              <a:rPr lang="tr-TR" dirty="0" smtClean="0"/>
              <a:t>  Çocuğunuzun fiziksel ve bilişsel gelişimi sürerken aynı zamanda sosyalleşmeye de devam etmektedir. 3-6 yaş arası çocuklar bedenen, zekâ ve kişilik bakımından hızla büyümektedirler. Aynı zamanda geçmiş dönemlerde kazandıkları güven ve bağımsızlık duygularına paralel olarak çevrelerini genişletmekte, keşifler yapmaktadır.</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fontScale="85000" lnSpcReduction="20000"/>
          </a:bodyPr>
          <a:lstStyle/>
          <a:p>
            <a:pPr lvl="0"/>
            <a:r>
              <a:rPr lang="tr-TR" dirty="0" smtClean="0"/>
              <a:t>Bu yaşlarda çocuklar arkadaş edinebilir, grup oyunu oynayabilir, işbirliği yapabilirler.</a:t>
            </a:r>
          </a:p>
          <a:p>
            <a:pPr lvl="0"/>
            <a:r>
              <a:rPr lang="tr-TR" dirty="0" smtClean="0"/>
              <a:t>Size bazı basit ev işlerinde yardımcı olabilirler.</a:t>
            </a:r>
          </a:p>
          <a:p>
            <a:pPr lvl="0"/>
            <a:r>
              <a:rPr lang="tr-TR" dirty="0" smtClean="0"/>
              <a:t>Çevresindeki insanlara "günaydın, </a:t>
            </a:r>
            <a:r>
              <a:rPr lang="tr-TR" dirty="0" err="1" smtClean="0"/>
              <a:t>hoşçakal</a:t>
            </a:r>
            <a:r>
              <a:rPr lang="tr-TR" dirty="0" smtClean="0"/>
              <a:t>" gibi selamlaşma kelimeleri kullanabilirler.</a:t>
            </a:r>
          </a:p>
          <a:p>
            <a:pPr lvl="0"/>
            <a:r>
              <a:rPr lang="tr-TR" dirty="0" smtClean="0"/>
              <a:t>Sıra bekleyebilirler.</a:t>
            </a:r>
          </a:p>
          <a:p>
            <a:pPr lvl="0"/>
            <a:r>
              <a:rPr lang="tr-TR" dirty="0" smtClean="0"/>
              <a:t>Sorumluluk alabilir, aldığı sorumluluklar yerine getirebilirler.</a:t>
            </a:r>
          </a:p>
          <a:p>
            <a:pPr lvl="0"/>
            <a:r>
              <a:rPr lang="tr-TR" dirty="0" smtClean="0"/>
              <a:t>Kurallara uygun davranabilirler.</a:t>
            </a:r>
          </a:p>
          <a:p>
            <a:pPr lvl="0"/>
            <a:r>
              <a:rPr lang="tr-TR" dirty="0" smtClean="0"/>
              <a:t>Duygularını paylaşabilirler (üzgünüm,mutluyum).</a:t>
            </a:r>
          </a:p>
          <a:p>
            <a:pPr lvl="0"/>
            <a:r>
              <a:rPr lang="tr-TR" dirty="0" smtClean="0"/>
              <a:t>Oyun kurup kuralları belirleyebilirler.</a:t>
            </a:r>
          </a:p>
          <a:p>
            <a:pPr lvl="0"/>
            <a:r>
              <a:rPr lang="tr-TR" dirty="0" smtClean="0"/>
              <a:t>Ailesinden ayrılabilirler (okul vs. gibi durumlarda).</a:t>
            </a:r>
          </a:p>
          <a:p>
            <a:pPr lvl="0"/>
            <a:r>
              <a:rPr lang="tr-TR" dirty="0" smtClean="0"/>
              <a:t>Etrafındaki yetişkinleri taklit edebilirler.</a:t>
            </a:r>
          </a:p>
          <a:p>
            <a:pPr lvl="0"/>
            <a:r>
              <a:rPr lang="tr-TR" dirty="0" smtClean="0"/>
              <a:t>Eşyalarını, oyuncaklarını paylaşabilirler.</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44624"/>
            <a:ext cx="8964488" cy="1080120"/>
          </a:xfrm>
        </p:spPr>
        <p:txBody>
          <a:bodyPr>
            <a:noAutofit/>
          </a:bodyPr>
          <a:lstStyle/>
          <a:p>
            <a:pPr algn="l"/>
            <a:r>
              <a:rPr lang="tr-TR" sz="2000" b="1" dirty="0" smtClean="0"/>
              <a:t>3-6 Yaş Grubu Çocukların Gelişim Dönemleri ve Özellikleri:</a:t>
            </a:r>
            <a:br>
              <a:rPr lang="tr-TR" sz="2000" b="1" dirty="0" smtClean="0"/>
            </a:br>
            <a:r>
              <a:rPr lang="tr-TR" sz="3200" b="1" u="sng" dirty="0" smtClean="0"/>
              <a:t>SOSYAL-DUYGUSAL GELİŞİM</a:t>
            </a:r>
            <a:endParaRPr lang="tr-TR" sz="2000" b="1" u="sng" dirty="0"/>
          </a:p>
        </p:txBody>
      </p:sp>
      <p:graphicFrame>
        <p:nvGraphicFramePr>
          <p:cNvPr id="4" name="3 Tablo"/>
          <p:cNvGraphicFramePr>
            <a:graphicFrameLocks noGrp="1"/>
          </p:cNvGraphicFramePr>
          <p:nvPr/>
        </p:nvGraphicFramePr>
        <p:xfrm>
          <a:off x="323528" y="1531677"/>
          <a:ext cx="8496944" cy="5105476"/>
        </p:xfrm>
        <a:graphic>
          <a:graphicData uri="http://schemas.openxmlformats.org/drawingml/2006/table">
            <a:tbl>
              <a:tblPr firstRow="1" bandRow="1">
                <a:tableStyleId>{5C22544A-7EE6-4342-B048-85BDC9FD1C3A}</a:tableStyleId>
              </a:tblPr>
              <a:tblGrid>
                <a:gridCol w="4248472"/>
                <a:gridCol w="4248472"/>
              </a:tblGrid>
              <a:tr h="614249">
                <a:tc>
                  <a:txBody>
                    <a:bodyPr/>
                    <a:lstStyle/>
                    <a:p>
                      <a:pPr algn="ctr"/>
                      <a:r>
                        <a:rPr lang="tr-TR" sz="2800" dirty="0" smtClean="0"/>
                        <a:t>Dönemin Özelliği</a:t>
                      </a:r>
                      <a:endParaRPr lang="tr-TR" sz="2800" dirty="0"/>
                    </a:p>
                  </a:txBody>
                  <a:tcPr/>
                </a:tc>
                <a:tc>
                  <a:txBody>
                    <a:bodyPr/>
                    <a:lstStyle/>
                    <a:p>
                      <a:pPr algn="ctr"/>
                      <a:r>
                        <a:rPr lang="tr-TR" sz="2800" dirty="0" smtClean="0"/>
                        <a:t>Öneriler</a:t>
                      </a:r>
                      <a:endParaRPr lang="tr-TR" sz="2800" dirty="0"/>
                    </a:p>
                  </a:txBody>
                  <a:tcPr/>
                </a:tc>
              </a:tr>
              <a:tr h="1511030">
                <a:tc>
                  <a:txBody>
                    <a:bodyPr/>
                    <a:lstStyle/>
                    <a:p>
                      <a:pPr marL="0" marR="0" indent="0" algn="l" defTabSz="914400" rtl="0" eaLnBrk="1" fontAlgn="auto" latinLnBrk="0" hangingPunct="1">
                        <a:lnSpc>
                          <a:spcPct val="90000"/>
                        </a:lnSpc>
                        <a:spcBef>
                          <a:spcPts val="0"/>
                        </a:spcBef>
                        <a:spcAft>
                          <a:spcPts val="0"/>
                        </a:spcAft>
                        <a:buClrTx/>
                        <a:buSzTx/>
                        <a:buFontTx/>
                        <a:buNone/>
                        <a:tabLst/>
                        <a:defRPr/>
                      </a:pPr>
                      <a:r>
                        <a:rPr lang="tr-TR" sz="2400" dirty="0" smtClean="0">
                          <a:effectLst>
                            <a:outerShdw blurRad="38100" dist="38100" dir="2700000" algn="tl">
                              <a:srgbClr val="000000"/>
                            </a:outerShdw>
                          </a:effectLst>
                          <a:latin typeface="Trebuchet MS" pitchFamily="34" charset="0"/>
                        </a:rPr>
                        <a:t>* İletişim becerisi güçlenmeye başlar.</a:t>
                      </a:r>
                    </a:p>
                  </a:txBody>
                  <a:tcPr/>
                </a:tc>
                <a:tc>
                  <a:txBody>
                    <a:bodyPr/>
                    <a:lstStyle/>
                    <a:p>
                      <a:pPr eaLnBrk="1" hangingPunct="1">
                        <a:buFontTx/>
                        <a:buNone/>
                        <a:defRPr/>
                      </a:pPr>
                      <a:r>
                        <a:rPr lang="tr-TR" sz="2400" b="1" dirty="0" smtClean="0">
                          <a:latin typeface="Trebuchet MS" pitchFamily="34" charset="0"/>
                        </a:rPr>
                        <a:t>* Çocuğa zarar gelmemesi </a:t>
                      </a:r>
                    </a:p>
                    <a:p>
                      <a:pPr eaLnBrk="1" hangingPunct="1">
                        <a:buFontTx/>
                        <a:buNone/>
                        <a:defRPr/>
                      </a:pPr>
                      <a:r>
                        <a:rPr lang="tr-TR" sz="2400" b="1" dirty="0" smtClean="0">
                          <a:latin typeface="Trebuchet MS" pitchFamily="34" charset="0"/>
                        </a:rPr>
                        <a:t>koşulu ile deneme-yanılma </a:t>
                      </a:r>
                    </a:p>
                    <a:p>
                      <a:pPr eaLnBrk="1" hangingPunct="1">
                        <a:buFontTx/>
                        <a:buNone/>
                        <a:defRPr/>
                      </a:pPr>
                      <a:r>
                        <a:rPr lang="tr-TR" sz="2400" b="1" dirty="0" smtClean="0">
                          <a:latin typeface="Trebuchet MS" pitchFamily="34" charset="0"/>
                        </a:rPr>
                        <a:t>yolu ile öğrenilmesine fırsat verin.</a:t>
                      </a:r>
                    </a:p>
                  </a:txBody>
                  <a:tcPr/>
                </a:tc>
              </a:tr>
              <a:tr h="1866567">
                <a:tc>
                  <a:txBody>
                    <a:bodyPr/>
                    <a:lstStyle/>
                    <a:p>
                      <a:pPr eaLnBrk="1" hangingPunct="1">
                        <a:buFontTx/>
                        <a:buNone/>
                        <a:defRPr/>
                      </a:pPr>
                      <a:r>
                        <a:rPr lang="tr-TR" sz="2400" dirty="0" smtClean="0">
                          <a:effectLst>
                            <a:outerShdw blurRad="38100" dist="38100" dir="2700000" algn="tl">
                              <a:srgbClr val="000000"/>
                            </a:outerShdw>
                          </a:effectLst>
                          <a:latin typeface="Trebuchet MS" pitchFamily="34" charset="0"/>
                        </a:rPr>
                        <a:t>* Girişimcilik artar.</a:t>
                      </a:r>
                    </a:p>
                  </a:txBody>
                  <a:tcPr/>
                </a:tc>
                <a:tc>
                  <a:txBody>
                    <a:bodyPr/>
                    <a:lstStyle/>
                    <a:p>
                      <a:pPr eaLnBrk="1" hangingPunct="1">
                        <a:buFontTx/>
                        <a:buNone/>
                        <a:defRPr/>
                      </a:pPr>
                      <a:r>
                        <a:rPr lang="tr-TR" sz="2400" b="1" dirty="0" smtClean="0">
                          <a:latin typeface="Trebuchet MS" pitchFamily="34" charset="0"/>
                        </a:rPr>
                        <a:t>*Ceza yöntemi kullanılırken, çocuğun suçluluk duygusunun oluşmaması için ona hataları düzelttirilerek ceza yöntemi uygulayın</a:t>
                      </a:r>
                      <a:r>
                        <a:rPr lang="tr-TR" sz="2400" dirty="0" smtClean="0">
                          <a:effectLst>
                            <a:outerShdw blurRad="38100" dist="38100" dir="2700000" algn="tl">
                              <a:srgbClr val="000000"/>
                            </a:outerShdw>
                          </a:effectLst>
                          <a:latin typeface="Trebuchet MS" pitchFamily="34" charset="0"/>
                        </a:rPr>
                        <a:t>.</a:t>
                      </a:r>
                    </a:p>
                  </a:txBody>
                  <a:tcPr/>
                </a:tc>
              </a:tr>
              <a:tr h="1016507">
                <a:tc>
                  <a:txBody>
                    <a:bodyPr/>
                    <a:lstStyle/>
                    <a:p>
                      <a:pPr eaLnBrk="1" hangingPunct="1">
                        <a:lnSpc>
                          <a:spcPct val="90000"/>
                        </a:lnSpc>
                        <a:buFontTx/>
                        <a:buNone/>
                        <a:defRPr/>
                      </a:pPr>
                      <a:r>
                        <a:rPr lang="tr-TR" sz="2400" dirty="0" smtClean="0">
                          <a:effectLst>
                            <a:outerShdw blurRad="38100" dist="38100" dir="2700000" algn="tl">
                              <a:srgbClr val="000000"/>
                            </a:outerShdw>
                          </a:effectLst>
                          <a:latin typeface="Trebuchet MS" pitchFamily="34" charset="0"/>
                        </a:rPr>
                        <a:t>* Soyut kavramlar yavaş yavaş kazanılmaya başlar.</a:t>
                      </a:r>
                    </a:p>
                  </a:txBody>
                  <a:tcPr/>
                </a:tc>
                <a:tc>
                  <a:txBody>
                    <a:bodyPr/>
                    <a:lstStyle/>
                    <a:p>
                      <a:pPr eaLnBrk="1" hangingPunct="1">
                        <a:buFontTx/>
                        <a:buNone/>
                        <a:defRPr/>
                      </a:pPr>
                      <a:endParaRPr lang="tr-TR" sz="2800" dirty="0" smtClean="0">
                        <a:solidFill>
                          <a:srgbClr val="FB2347"/>
                        </a:solidFill>
                        <a:effectLst>
                          <a:outerShdw blurRad="38100" dist="38100" dir="2700000" algn="tl">
                            <a:srgbClr val="000000"/>
                          </a:outerShdw>
                        </a:effectLst>
                        <a:latin typeface="Trebuchet MS" pitchFamily="34" charset="0"/>
                      </a:endParaRPr>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Siz Neler Yapabilirsiniz?</a:t>
            </a:r>
            <a:endParaRPr lang="tr-TR" dirty="0"/>
          </a:p>
        </p:txBody>
      </p:sp>
      <p:sp>
        <p:nvSpPr>
          <p:cNvPr id="3" name="2 İçerik Yer Tutucusu"/>
          <p:cNvSpPr>
            <a:spLocks noGrp="1"/>
          </p:cNvSpPr>
          <p:nvPr>
            <p:ph sz="quarter" idx="1"/>
          </p:nvPr>
        </p:nvSpPr>
        <p:spPr/>
        <p:txBody>
          <a:bodyPr>
            <a:normAutofit fontScale="77500" lnSpcReduction="20000"/>
          </a:bodyPr>
          <a:lstStyle/>
          <a:p>
            <a:pPr lvl="0"/>
            <a:r>
              <a:rPr lang="tr-TR" dirty="0" smtClean="0"/>
              <a:t>Çocuğunuzu diğer yaşıtlarıyla ve insanlarla iletişim kurabileceği sosyal alanlara götürebilirsiniz.</a:t>
            </a:r>
          </a:p>
          <a:p>
            <a:pPr lvl="0"/>
            <a:r>
              <a:rPr lang="tr-TR" dirty="0" smtClean="0"/>
              <a:t>Ev içinde sorumluluk almasını sağlayabilirsiniz; örneğin yemek masasını hazırlamada yardım, oyuncaklarını kendi başına toplaması gibi.</a:t>
            </a:r>
          </a:p>
          <a:p>
            <a:pPr lvl="0"/>
            <a:r>
              <a:rPr lang="tr-TR" dirty="0" smtClean="0"/>
              <a:t>Gün içinde yaşadığı olayları, okulda neler yaptığını anlatmasını isteyebilirsiniz. Bu sayede düşünme becerisini geliştirmesine yardımcı olabilirsiniz.</a:t>
            </a:r>
          </a:p>
          <a:p>
            <a:pPr lvl="0"/>
            <a:r>
              <a:rPr lang="tr-TR" dirty="0" smtClean="0"/>
              <a:t>Cinsel kimlik gelişimini yavaş yavaş kazanmaya başladığı için aynı cins ebeveyni ile vakit geçirmesi faydalıdır.</a:t>
            </a:r>
          </a:p>
          <a:p>
            <a:pPr lvl="0"/>
            <a:r>
              <a:rPr lang="tr-TR" dirty="0" smtClean="0"/>
              <a:t>Bir sorun yaşadığı zaman sorunun kaynağını bulması için ona zaman verebilirsiniz. Sorunun kaynağını bulduktan sonra birlikte çözüm üretebilirsiniz.</a:t>
            </a:r>
          </a:p>
          <a:p>
            <a:pPr lvl="0"/>
            <a:r>
              <a:rPr lang="tr-TR" dirty="0" smtClean="0"/>
              <a:t>Kendi kıyafetlerini giymesi, tuvalet ihtiyacını kendi karşılaması için yardımlarınızı kademeli olarak azaltabilirsiniz.</a:t>
            </a:r>
          </a:p>
          <a:p>
            <a:pPr lvl="0"/>
            <a:r>
              <a:rPr lang="tr-TR" dirty="0" smtClean="0"/>
              <a:t>Evinizin onunla ilgili olan kısımlarının kurallarını birlikte belirleyebilirsiniz; mesela yatma vakti, televizyon izleme vakti gibi.</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DİL GELİŞİMİ</a:t>
            </a:r>
            <a:endParaRPr lang="tr-TR" dirty="0"/>
          </a:p>
        </p:txBody>
      </p:sp>
      <p:sp>
        <p:nvSpPr>
          <p:cNvPr id="3" name="2 İçerik Yer Tutucusu"/>
          <p:cNvSpPr>
            <a:spLocks noGrp="1"/>
          </p:cNvSpPr>
          <p:nvPr>
            <p:ph sz="quarter" idx="1"/>
          </p:nvPr>
        </p:nvSpPr>
        <p:spPr/>
        <p:txBody>
          <a:bodyPr/>
          <a:lstStyle/>
          <a:p>
            <a:r>
              <a:rPr lang="tr-TR" dirty="0" smtClean="0"/>
              <a:t>Dil gelişimi; seslerin, kelimelerin, sayıların, sembollerin kazanılması, saklanması ve dilin kurallarına uygun olarak kullanılmasını içeren bir süreçtir. Dil gelişimi, doğumdan itibaren başlar ve yaşam boyu devam eder.</a:t>
            </a:r>
          </a:p>
          <a:p>
            <a:r>
              <a:rPr lang="tr-TR" dirty="0" smtClean="0"/>
              <a:t>Dil ve öğrenme arasında önemli bir ilişki vardır. Ayrıca dil gelişimi sosyalleşmenin en önemli yapıtaşlarından biridir.</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44624"/>
            <a:ext cx="8964488" cy="1080120"/>
          </a:xfrm>
        </p:spPr>
        <p:txBody>
          <a:bodyPr>
            <a:noAutofit/>
          </a:bodyPr>
          <a:lstStyle/>
          <a:p>
            <a:pPr algn="l"/>
            <a:r>
              <a:rPr lang="tr-TR" sz="2000" b="1" dirty="0" smtClean="0"/>
              <a:t>3-6 Yaş Grubu Çocukların Gelişim Dönemleri ve Özellikleri:</a:t>
            </a:r>
            <a:br>
              <a:rPr lang="tr-TR" sz="2000" b="1" dirty="0" smtClean="0"/>
            </a:br>
            <a:r>
              <a:rPr lang="tr-TR" sz="3200" b="1" u="sng" dirty="0" smtClean="0"/>
              <a:t>DİL GELİŞİMİ</a:t>
            </a:r>
            <a:endParaRPr lang="tr-TR" sz="2000" b="1" u="sng" dirty="0"/>
          </a:p>
        </p:txBody>
      </p:sp>
      <p:graphicFrame>
        <p:nvGraphicFramePr>
          <p:cNvPr id="4" name="3 Tablo"/>
          <p:cNvGraphicFramePr>
            <a:graphicFrameLocks noGrp="1"/>
          </p:cNvGraphicFramePr>
          <p:nvPr/>
        </p:nvGraphicFramePr>
        <p:xfrm>
          <a:off x="323528" y="1628800"/>
          <a:ext cx="8496944" cy="5138527"/>
        </p:xfrm>
        <a:graphic>
          <a:graphicData uri="http://schemas.openxmlformats.org/drawingml/2006/table">
            <a:tbl>
              <a:tblPr firstRow="1" bandRow="1">
                <a:tableStyleId>{5C22544A-7EE6-4342-B048-85BDC9FD1C3A}</a:tableStyleId>
              </a:tblPr>
              <a:tblGrid>
                <a:gridCol w="4248472"/>
                <a:gridCol w="4248472"/>
              </a:tblGrid>
              <a:tr h="614558">
                <a:tc>
                  <a:txBody>
                    <a:bodyPr/>
                    <a:lstStyle/>
                    <a:p>
                      <a:pPr algn="ctr"/>
                      <a:r>
                        <a:rPr lang="tr-TR" sz="2800" dirty="0" smtClean="0"/>
                        <a:t>Dönemin Özelliği</a:t>
                      </a:r>
                      <a:endParaRPr lang="tr-TR" sz="2800" dirty="0"/>
                    </a:p>
                  </a:txBody>
                  <a:tcPr/>
                </a:tc>
                <a:tc>
                  <a:txBody>
                    <a:bodyPr/>
                    <a:lstStyle/>
                    <a:p>
                      <a:pPr algn="ctr"/>
                      <a:r>
                        <a:rPr lang="tr-TR" sz="2800" dirty="0" smtClean="0"/>
                        <a:t>Öneriler</a:t>
                      </a:r>
                      <a:endParaRPr lang="tr-TR" sz="2800" dirty="0"/>
                    </a:p>
                  </a:txBody>
                  <a:tcPr/>
                </a:tc>
              </a:tr>
              <a:tr h="986907">
                <a:tc>
                  <a:txBody>
                    <a:bodyPr/>
                    <a:lstStyle/>
                    <a:p>
                      <a:pPr marL="0" marR="0" indent="0" algn="l" defTabSz="914400" rtl="0" eaLnBrk="1" fontAlgn="auto" latinLnBrk="0" hangingPunct="1">
                        <a:lnSpc>
                          <a:spcPct val="90000"/>
                        </a:lnSpc>
                        <a:spcBef>
                          <a:spcPts val="0"/>
                        </a:spcBef>
                        <a:spcAft>
                          <a:spcPts val="0"/>
                        </a:spcAft>
                        <a:buClrTx/>
                        <a:buSzTx/>
                        <a:buFontTx/>
                        <a:buNone/>
                        <a:tabLst/>
                        <a:defRPr/>
                      </a:pPr>
                      <a:r>
                        <a:rPr lang="tr-TR" sz="2800" dirty="0" smtClean="0">
                          <a:effectLst>
                            <a:outerShdw blurRad="38100" dist="38100" dir="2700000" algn="tl">
                              <a:srgbClr val="000000"/>
                            </a:outerShdw>
                          </a:effectLst>
                          <a:latin typeface="Trebuchet MS" pitchFamily="34" charset="0"/>
                        </a:rPr>
                        <a:t>*</a:t>
                      </a:r>
                      <a:r>
                        <a:rPr lang="tr-TR" sz="2800" baseline="0" dirty="0" smtClean="0">
                          <a:effectLst>
                            <a:outerShdw blurRad="38100" dist="38100" dir="2700000" algn="tl">
                              <a:srgbClr val="000000"/>
                            </a:outerShdw>
                          </a:effectLst>
                          <a:latin typeface="Trebuchet MS" pitchFamily="34" charset="0"/>
                        </a:rPr>
                        <a:t> </a:t>
                      </a:r>
                      <a:r>
                        <a:rPr lang="tr-TR" sz="2800" dirty="0" smtClean="0">
                          <a:effectLst>
                            <a:outerShdw blurRad="38100" dist="38100" dir="2700000" algn="tl">
                              <a:srgbClr val="000000"/>
                            </a:outerShdw>
                          </a:effectLst>
                          <a:latin typeface="Trebuchet MS" pitchFamily="34" charset="0"/>
                        </a:rPr>
                        <a:t>Bu dönemde ben-merkezlidir</a:t>
                      </a:r>
                      <a:r>
                        <a:rPr lang="tr-TR" sz="2800" b="0" dirty="0" smtClean="0">
                          <a:effectLst/>
                          <a:latin typeface="+mn-lt"/>
                        </a:rPr>
                        <a:t>.</a:t>
                      </a:r>
                      <a:endParaRPr lang="tr-TR" sz="2800" dirty="0" smtClean="0">
                        <a:effectLst>
                          <a:outerShdw blurRad="38100" dist="38100" dir="2700000" algn="tl">
                            <a:srgbClr val="000000"/>
                          </a:outerShdw>
                        </a:effectLst>
                        <a:latin typeface="Trebuchet MS" pitchFamily="34" charset="0"/>
                      </a:endParaRPr>
                    </a:p>
                  </a:txBody>
                  <a:tcPr/>
                </a:tc>
                <a:tc>
                  <a:txBody>
                    <a:bodyPr/>
                    <a:lstStyle/>
                    <a:p>
                      <a:pPr algn="l">
                        <a:lnSpc>
                          <a:spcPct val="90000"/>
                        </a:lnSpc>
                        <a:defRPr/>
                      </a:pPr>
                      <a:r>
                        <a:rPr lang="tr-TR" sz="2800" dirty="0" smtClean="0">
                          <a:effectLst>
                            <a:outerShdw blurRad="38100" dist="38100" dir="2700000" algn="tl">
                              <a:srgbClr val="000000"/>
                            </a:outerShdw>
                          </a:effectLst>
                          <a:latin typeface="Trebuchet MS" pitchFamily="34" charset="0"/>
                        </a:rPr>
                        <a:t>* Düzgün bir Türkçe kullanın, şiveden kaçının.</a:t>
                      </a:r>
                      <a:endParaRPr lang="tr-TR" sz="2800" b="0" dirty="0"/>
                    </a:p>
                  </a:txBody>
                  <a:tcPr/>
                </a:tc>
              </a:tr>
              <a:tr h="13485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800" dirty="0" smtClean="0">
                          <a:effectLst>
                            <a:outerShdw blurRad="38100" dist="38100" dir="2700000" algn="tl">
                              <a:srgbClr val="000000"/>
                            </a:outerShdw>
                          </a:effectLst>
                          <a:latin typeface="Trebuchet MS" pitchFamily="34" charset="0"/>
                        </a:rPr>
                        <a:t>* Uyaran çokluğu ile dil gelişimi paraleldir.</a:t>
                      </a:r>
                      <a:endParaRPr lang="tr-TR" sz="2800" b="0" dirty="0" smtClean="0">
                        <a:effectLst>
                          <a:outerShdw blurRad="38100" dist="38100" dir="2700000" algn="tl">
                            <a:srgbClr val="000000"/>
                          </a:outerShdw>
                        </a:effectLst>
                        <a:latin typeface="Trebuchet MS" pitchFamily="34" charset="0"/>
                      </a:endParaRPr>
                    </a:p>
                  </a:txBody>
                  <a:tcPr/>
                </a:tc>
                <a:tc>
                  <a:txBody>
                    <a:bodyPr/>
                    <a:lstStyle/>
                    <a:p>
                      <a:pPr eaLnBrk="1" hangingPunct="1">
                        <a:buFontTx/>
                        <a:buNone/>
                        <a:defRPr/>
                      </a:pPr>
                      <a:r>
                        <a:rPr lang="tr-TR" sz="2800" dirty="0" smtClean="0">
                          <a:effectLst>
                            <a:outerShdw blurRad="38100" dist="38100" dir="2700000" algn="tl">
                              <a:srgbClr val="000000"/>
                            </a:outerShdw>
                          </a:effectLst>
                          <a:latin typeface="Trebuchet MS" pitchFamily="34" charset="0"/>
                        </a:rPr>
                        <a:t>* Yanlış kelimelerini uygun bir  dille düzeltin.</a:t>
                      </a:r>
                    </a:p>
                  </a:txBody>
                  <a:tcPr/>
                </a:tc>
              </a:tr>
              <a:tr h="944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800" dirty="0" smtClean="0">
                          <a:effectLst>
                            <a:outerShdw blurRad="38100" dist="38100" dir="2700000" algn="tl">
                              <a:srgbClr val="000000"/>
                            </a:outerShdw>
                          </a:effectLst>
                          <a:latin typeface="Trebuchet MS" pitchFamily="34" charset="0"/>
                        </a:rPr>
                        <a:t>* Bir önceki döneme göre İletişim yeteneği artar.</a:t>
                      </a:r>
                      <a:endParaRPr lang="tr-TR" sz="2800" b="0" dirty="0" smtClean="0">
                        <a:effectLst>
                          <a:outerShdw blurRad="38100" dist="38100" dir="2700000" algn="tl">
                            <a:srgbClr val="000000"/>
                          </a:outerShdw>
                        </a:effectLst>
                        <a:latin typeface="Trebuchet MS" pitchFamily="34" charset="0"/>
                      </a:endParaRPr>
                    </a:p>
                  </a:txBody>
                  <a:tcPr/>
                </a:tc>
                <a:tc>
                  <a:txBody>
                    <a:bodyPr/>
                    <a:lstStyle/>
                    <a:p>
                      <a:pPr marL="0" marR="0" indent="0" algn="l" defTabSz="914400" rtl="0" eaLnBrk="1" fontAlgn="auto" latinLnBrk="0" hangingPunct="1">
                        <a:lnSpc>
                          <a:spcPct val="90000"/>
                        </a:lnSpc>
                        <a:spcBef>
                          <a:spcPts val="0"/>
                        </a:spcBef>
                        <a:spcAft>
                          <a:spcPts val="0"/>
                        </a:spcAft>
                        <a:buClrTx/>
                        <a:buSzTx/>
                        <a:buFontTx/>
                        <a:buNone/>
                        <a:tabLst/>
                        <a:defRPr/>
                      </a:pPr>
                      <a:r>
                        <a:rPr lang="tr-TR" sz="2800" dirty="0" smtClean="0">
                          <a:effectLst>
                            <a:outerShdw blurRad="38100" dist="38100" dir="2700000" algn="tl">
                              <a:srgbClr val="000000"/>
                            </a:outerShdw>
                          </a:effectLst>
                          <a:latin typeface="Trebuchet MS" pitchFamily="34" charset="0"/>
                        </a:rPr>
                        <a:t>* Çocuğun izlediği, dinlediği programları dikkatle seçin</a:t>
                      </a:r>
                      <a:r>
                        <a:rPr lang="tr-TR" sz="2800" b="0" dirty="0" smtClean="0">
                          <a:effectLst/>
                          <a:latin typeface="+mn-lt"/>
                        </a:rPr>
                        <a:t>.</a:t>
                      </a:r>
                      <a:endParaRPr lang="tr-TR" sz="2800" dirty="0" smtClean="0">
                        <a:effectLst>
                          <a:outerShdw blurRad="38100" dist="38100" dir="2700000" algn="tl">
                            <a:srgbClr val="000000"/>
                          </a:outerShdw>
                        </a:effectLst>
                        <a:latin typeface="Trebuchet MS" pitchFamily="34" charset="0"/>
                      </a:endParaRPr>
                    </a:p>
                  </a:txBody>
                  <a:tcPr/>
                </a:tc>
              </a:tr>
              <a:tr h="6424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2800" b="0" dirty="0" smtClean="0">
                        <a:effectLst>
                          <a:outerShdw blurRad="38100" dist="38100" dir="2700000" algn="tl">
                            <a:srgbClr val="000000"/>
                          </a:outerShdw>
                        </a:effectLst>
                        <a:latin typeface="Trebuchet MS"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800" dirty="0" smtClean="0">
                          <a:effectLst>
                            <a:outerShdw blurRad="38100" dist="38100" dir="2700000" algn="tl">
                              <a:srgbClr val="000000"/>
                            </a:outerShdw>
                          </a:effectLst>
                          <a:latin typeface="Trebuchet MS" pitchFamily="34" charset="0"/>
                        </a:rPr>
                        <a:t>* Müzik dinletin, birlikte dans edin.</a:t>
                      </a:r>
                      <a:endParaRPr lang="tr-TR" sz="2800" b="0" dirty="0" smtClean="0"/>
                    </a:p>
                  </a:txBody>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lnSpcReduction="10000"/>
          </a:bodyPr>
          <a:lstStyle/>
          <a:p>
            <a:pPr lvl="0"/>
            <a:r>
              <a:rPr lang="tr-TR" dirty="0" smtClean="0"/>
              <a:t>Yaş ilerledikçe cümle içinde kullandığı kelime sayısında artış görülür.</a:t>
            </a:r>
          </a:p>
          <a:p>
            <a:pPr lvl="0"/>
            <a:r>
              <a:rPr lang="tr-TR" dirty="0" smtClean="0"/>
              <a:t>Kendi kendine konuşur ve çok sık soru sorabilir.</a:t>
            </a:r>
          </a:p>
          <a:p>
            <a:pPr lvl="0"/>
            <a:r>
              <a:rPr lang="tr-TR" dirty="0" smtClean="0"/>
              <a:t>Olayları hikayeleştirerek anlatabilir.</a:t>
            </a:r>
          </a:p>
          <a:p>
            <a:pPr lvl="0"/>
            <a:r>
              <a:rPr lang="tr-TR" dirty="0" smtClean="0"/>
              <a:t>Düzgün ve net cümleler kurabilir.</a:t>
            </a:r>
          </a:p>
          <a:p>
            <a:pPr lvl="0"/>
            <a:r>
              <a:rPr lang="tr-TR" dirty="0" smtClean="0"/>
              <a:t>Konuşmalarındaki bebeksi ifadeler gittikçe azalır.</a:t>
            </a:r>
          </a:p>
          <a:p>
            <a:pPr lvl="0"/>
            <a:r>
              <a:rPr lang="tr-TR" dirty="0" smtClean="0"/>
              <a:t>Kelimelerin ne anlama geldiğini merak edebilir.</a:t>
            </a:r>
          </a:p>
          <a:p>
            <a:pPr lvl="0"/>
            <a:r>
              <a:rPr lang="tr-TR" dirty="0" smtClean="0"/>
              <a:t>Kendisini zamirle ifade edebilir.</a:t>
            </a:r>
          </a:p>
          <a:p>
            <a:pPr lvl="0"/>
            <a:r>
              <a:rPr lang="tr-TR" dirty="0" smtClean="0"/>
              <a:t>Konuşurken ses tonunu duruma göre değiştirebilir.</a:t>
            </a:r>
          </a:p>
          <a:p>
            <a:pPr lvl="0"/>
            <a:r>
              <a:rPr lang="tr-TR" dirty="0" smtClean="0"/>
              <a:t>"Dün" ve "yarın"ı anlamlı olarak kullanabilir.</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Siz Neler Yapabilirsiniz?</a:t>
            </a:r>
            <a:endParaRPr lang="tr-TR" dirty="0"/>
          </a:p>
        </p:txBody>
      </p:sp>
      <p:sp>
        <p:nvSpPr>
          <p:cNvPr id="3" name="2 İçerik Yer Tutucusu"/>
          <p:cNvSpPr>
            <a:spLocks noGrp="1"/>
          </p:cNvSpPr>
          <p:nvPr>
            <p:ph sz="quarter" idx="1"/>
          </p:nvPr>
        </p:nvSpPr>
        <p:spPr/>
        <p:txBody>
          <a:bodyPr>
            <a:normAutofit fontScale="70000" lnSpcReduction="20000"/>
          </a:bodyPr>
          <a:lstStyle/>
          <a:p>
            <a:pPr lvl="0"/>
            <a:r>
              <a:rPr lang="tr-TR" dirty="0" smtClean="0"/>
              <a:t>Çocuğunuza her gün bir resimli kitap okuyabilir, resimleri onun hikayeleştirerek anlatmasını isteyebilirsiniz.</a:t>
            </a:r>
          </a:p>
          <a:p>
            <a:pPr lvl="0"/>
            <a:r>
              <a:rPr lang="tr-TR" dirty="0" smtClean="0"/>
              <a:t>Günümüzde teknoloji kullanımı ne yazık ki çok küçük yaşlara kadar inmiştir. Bu teknolojik aletler tek taraflı iletişim sağladığından dolayı dil gelişimini olumsuz etkilemektedir. Bu sebeple bu aletleri daha az kullanmasını sağlayabilirsiniz.</a:t>
            </a:r>
          </a:p>
          <a:p>
            <a:pPr lvl="0"/>
            <a:r>
              <a:rPr lang="tr-TR" dirty="0" smtClean="0"/>
              <a:t>Sizin kullandığınız kelimelerin doğruluğu çok önemlidir. Birincil olarak sizden duyduklarını kullanmaktadır. Bu sebeple kelimelerinizi doğru kullanmanız faydalıdır.</a:t>
            </a:r>
          </a:p>
          <a:p>
            <a:pPr lvl="0"/>
            <a:r>
              <a:rPr lang="tr-TR" dirty="0" smtClean="0"/>
              <a:t>Günlük işleriniz sırasında onunla konuşabilir, sorular sorabilirsiniz.</a:t>
            </a:r>
          </a:p>
          <a:p>
            <a:pPr lvl="0"/>
            <a:r>
              <a:rPr lang="tr-TR" dirty="0" smtClean="0"/>
              <a:t>Birlikte kukla oynayabilirsiniz. Bu sayede hem bilişsel gelişimine, hem ince kas gelişimine, hem de dil gelişimine destek olabilirsiniz.</a:t>
            </a:r>
          </a:p>
          <a:p>
            <a:pPr lvl="0"/>
            <a:r>
              <a:rPr lang="tr-TR" dirty="0" smtClean="0"/>
              <a:t>Yukarıdaki yazıda çocuğunuzun gelişim dönemlerindeki belli başlı özelliklerine değinilmiştir. Bu dönemlerde çocuğunuzun özelliklerini bilmek onun davranışlarını daha yakından anlamanız için ve dünyayı onun gözünden görebilmeniz için önem arz etmektedir. Unutulmamalıdır ki bu dönemdeki olumlu ya da olumsuz şeyler çocuğun ileride bir birey olarak da yaşamını etkilemektedir. Bilinçli ebeveynler = sağlıklı çocuklardır.</a:t>
            </a: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p:txBody>
          <a:bodyPr>
            <a:normAutofit/>
          </a:bodyPr>
          <a:lstStyle/>
          <a:p>
            <a:r>
              <a:rPr lang="tr-TR" sz="4000" b="1" dirty="0" smtClean="0"/>
              <a:t>Okulöncesi Eğitimin Önemi</a:t>
            </a:r>
            <a:endParaRPr lang="tr-TR" sz="4000" b="1" dirty="0"/>
          </a:p>
        </p:txBody>
      </p:sp>
      <p:sp>
        <p:nvSpPr>
          <p:cNvPr id="3" name="2 İçerik Yer Tutucusu"/>
          <p:cNvSpPr>
            <a:spLocks noGrp="1"/>
          </p:cNvSpPr>
          <p:nvPr>
            <p:ph sz="quarter" idx="1"/>
          </p:nvPr>
        </p:nvSpPr>
        <p:spPr>
          <a:xfrm>
            <a:off x="301752" y="1881336"/>
            <a:ext cx="8503920" cy="4572000"/>
          </a:xfrm>
        </p:spPr>
        <p:txBody>
          <a:bodyPr>
            <a:normAutofit/>
          </a:bodyPr>
          <a:lstStyle/>
          <a:p>
            <a:r>
              <a:rPr lang="tr-TR" dirty="0" smtClean="0"/>
              <a:t>Eğitimin ilk basamağını oluşturan okul öncesi eğitim gömleğin ilk düğmesidir ve bunun doğru iliklenmesi gerekir.</a:t>
            </a:r>
            <a:br>
              <a:rPr lang="tr-TR" dirty="0" smtClean="0"/>
            </a:br>
            <a:r>
              <a:rPr lang="tr-TR" dirty="0" smtClean="0"/>
              <a:t/>
            </a:r>
            <a:br>
              <a:rPr lang="tr-TR" dirty="0" smtClean="0"/>
            </a:br>
            <a:r>
              <a:rPr lang="tr-TR" dirty="0" smtClean="0"/>
              <a:t>Çocuğun doğduğu günden temel eğitime başladığı güne kadar geçen yılları kapsayan ve çocukların daha sonraki yaşamlarında önemli rol oynayan; bedensel, </a:t>
            </a:r>
            <a:r>
              <a:rPr lang="tr-TR" dirty="0" err="1" smtClean="0"/>
              <a:t>psikomotor</a:t>
            </a:r>
            <a:r>
              <a:rPr lang="tr-TR" dirty="0" smtClean="0"/>
              <a:t>, sosyal-duygusal, zihin ve dil gelişimlerinin büyük ölçüde tamamlandığı, kişiliğin şekillendiği ve çocuğun devamlı olarak değiştiği bir süreçtir. Bu nedenle, çocuğun küçük yaşlarda sağlıklı bir ortamda gelişimini sürdürmesi önem kazanmaktadır. </a:t>
            </a:r>
            <a:br>
              <a:rPr lang="tr-TR" dirty="0" smtClean="0"/>
            </a:b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PSİKO-SEKSÜEL GELİŞİM</a:t>
            </a:r>
            <a:endParaRPr lang="tr-TR" dirty="0"/>
          </a:p>
        </p:txBody>
      </p:sp>
      <p:sp>
        <p:nvSpPr>
          <p:cNvPr id="3" name="2 İçerik Yer Tutucusu"/>
          <p:cNvSpPr>
            <a:spLocks noGrp="1"/>
          </p:cNvSpPr>
          <p:nvPr>
            <p:ph sz="quarter" idx="1"/>
          </p:nvPr>
        </p:nvSpPr>
        <p:spPr/>
        <p:txBody>
          <a:bodyPr/>
          <a:lstStyle/>
          <a:p>
            <a:r>
              <a:rPr lang="tr-TR" dirty="0" smtClean="0"/>
              <a:t>Bu gelişim özelliğine </a:t>
            </a:r>
            <a:r>
              <a:rPr lang="tr-TR" dirty="0" err="1" smtClean="0"/>
              <a:t>Fallik</a:t>
            </a:r>
            <a:r>
              <a:rPr lang="tr-TR" dirty="0" smtClean="0"/>
              <a:t> Dönem(3-6 yaş arası) de denir.</a:t>
            </a:r>
          </a:p>
          <a:p>
            <a:r>
              <a:rPr lang="tr-TR" dirty="0" smtClean="0"/>
              <a:t>Kızlarda </a:t>
            </a:r>
            <a:r>
              <a:rPr lang="tr-TR" dirty="0" err="1" smtClean="0"/>
              <a:t>elektra</a:t>
            </a:r>
            <a:r>
              <a:rPr lang="tr-TR" dirty="0" smtClean="0"/>
              <a:t> kompleksi (babaya karşı anneyi kendine rakip görme), erkeklerde </a:t>
            </a:r>
            <a:r>
              <a:rPr lang="tr-TR" dirty="0" err="1" smtClean="0"/>
              <a:t>oedipus</a:t>
            </a:r>
            <a:r>
              <a:rPr lang="tr-TR" dirty="0" smtClean="0"/>
              <a:t> kompleksi (anneye karşı babayı rakip görme) yaşanır. Cinsel kimlik kazanılır. Cinsellik içerikli sorular sorulur. Karşı cinsin bedenini merak etme duygusu baskındır. Çocuk ahlak, standartları kazanmaya başlar.</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IĞSİŞLİK KORKUSU</a:t>
            </a:r>
            <a:endParaRPr lang="tr-TR" b="1" dirty="0"/>
          </a:p>
        </p:txBody>
      </p:sp>
      <p:sp>
        <p:nvSpPr>
          <p:cNvPr id="3" name="2 İçerik Yer Tutucusu"/>
          <p:cNvSpPr>
            <a:spLocks noGrp="1"/>
          </p:cNvSpPr>
          <p:nvPr>
            <p:ph sz="quarter" idx="1"/>
          </p:nvPr>
        </p:nvSpPr>
        <p:spPr/>
        <p:txBody>
          <a:bodyPr/>
          <a:lstStyle/>
          <a:p>
            <a:r>
              <a:rPr lang="tr-TR" dirty="0" smtClean="0"/>
              <a:t>Bu dönemde çocuk cinsel organını benliğiyle ilişkilendirir. </a:t>
            </a:r>
          </a:p>
          <a:p>
            <a:r>
              <a:rPr lang="tr-TR" dirty="0" smtClean="0"/>
              <a:t>Toplumsal tutumlarında etkisiyle kendisinde var olan ve üstün olarak gördüğü erkeklik organın kız çocuklarında olmadığını fark eden çocuk kendisinin de bunu kaybedebileceği korkusu ve endişesi taşır.</a:t>
            </a:r>
          </a:p>
          <a:p>
            <a:r>
              <a:rPr lang="tr-TR" dirty="0" smtClean="0"/>
              <a:t>Aileler çocuğun yaramazlıklarını, dönemin doğal özelliği olan penisi ile oynamalarını; çocuğun cinsel organıyla alakalı tehditlerle engellemeye çalışmamalıdır.</a:t>
            </a:r>
          </a:p>
          <a:p>
            <a:r>
              <a:rPr lang="tr-TR" dirty="0" smtClean="0"/>
              <a:t>3-6 yaşları arasında erkek çocukları sünnet ettirmemelidir.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44624"/>
            <a:ext cx="8964488" cy="1080120"/>
          </a:xfrm>
        </p:spPr>
        <p:txBody>
          <a:bodyPr>
            <a:noAutofit/>
          </a:bodyPr>
          <a:lstStyle/>
          <a:p>
            <a:pPr algn="l"/>
            <a:r>
              <a:rPr lang="tr-TR" sz="2000" b="1" dirty="0" smtClean="0"/>
              <a:t>3-6 Yaş Grubu Çocukların Gelişim Dönemleri ve Özellikleri:</a:t>
            </a:r>
            <a:br>
              <a:rPr lang="tr-TR" sz="2000" b="1" dirty="0" smtClean="0"/>
            </a:br>
            <a:r>
              <a:rPr lang="tr-TR" sz="3200" b="1" u="sng" dirty="0" smtClean="0"/>
              <a:t>PSİKO-SEKSÜEL GELİŞİM</a:t>
            </a:r>
            <a:endParaRPr lang="tr-TR" sz="2000" b="1" u="sng" dirty="0"/>
          </a:p>
        </p:txBody>
      </p:sp>
      <p:graphicFrame>
        <p:nvGraphicFramePr>
          <p:cNvPr id="4" name="3 Tablo"/>
          <p:cNvGraphicFramePr>
            <a:graphicFrameLocks noGrp="1"/>
          </p:cNvGraphicFramePr>
          <p:nvPr/>
        </p:nvGraphicFramePr>
        <p:xfrm>
          <a:off x="323528" y="1484784"/>
          <a:ext cx="8496944" cy="4933528"/>
        </p:xfrm>
        <a:graphic>
          <a:graphicData uri="http://schemas.openxmlformats.org/drawingml/2006/table">
            <a:tbl>
              <a:tblPr firstRow="1" bandRow="1">
                <a:tableStyleId>{5C22544A-7EE6-4342-B048-85BDC9FD1C3A}</a:tableStyleId>
              </a:tblPr>
              <a:tblGrid>
                <a:gridCol w="4248472"/>
                <a:gridCol w="4248472"/>
              </a:tblGrid>
              <a:tr h="652921">
                <a:tc>
                  <a:txBody>
                    <a:bodyPr/>
                    <a:lstStyle/>
                    <a:p>
                      <a:pPr algn="ctr"/>
                      <a:r>
                        <a:rPr lang="tr-TR" sz="2800" dirty="0" smtClean="0"/>
                        <a:t>Dönemin Özelliği</a:t>
                      </a:r>
                      <a:endParaRPr lang="tr-TR" sz="2800" dirty="0"/>
                    </a:p>
                  </a:txBody>
                  <a:tcPr/>
                </a:tc>
                <a:tc>
                  <a:txBody>
                    <a:bodyPr/>
                    <a:lstStyle/>
                    <a:p>
                      <a:pPr algn="ctr"/>
                      <a:r>
                        <a:rPr lang="tr-TR" sz="2800" dirty="0" smtClean="0"/>
                        <a:t>Öneriler</a:t>
                      </a:r>
                      <a:endParaRPr lang="tr-TR" sz="2800" dirty="0"/>
                    </a:p>
                  </a:txBody>
                  <a:tcPr/>
                </a:tc>
              </a:tr>
              <a:tr h="1048513">
                <a:tc>
                  <a:txBody>
                    <a:bodyPr/>
                    <a:lstStyle/>
                    <a:p>
                      <a:pPr marL="0" marR="0" indent="0" algn="l" defTabSz="914400" rtl="0" eaLnBrk="1" fontAlgn="auto" latinLnBrk="0" hangingPunct="1">
                        <a:lnSpc>
                          <a:spcPct val="90000"/>
                        </a:lnSpc>
                        <a:spcBef>
                          <a:spcPts val="0"/>
                        </a:spcBef>
                        <a:spcAft>
                          <a:spcPts val="0"/>
                        </a:spcAft>
                        <a:buClrTx/>
                        <a:buSzTx/>
                        <a:buFontTx/>
                        <a:buNone/>
                        <a:tabLst/>
                        <a:defRPr/>
                      </a:pPr>
                      <a:r>
                        <a:rPr lang="tr-TR" sz="2400" dirty="0" smtClean="0">
                          <a:effectLst>
                            <a:outerShdw blurRad="38100" dist="38100" dir="2700000" algn="tl">
                              <a:srgbClr val="000000"/>
                            </a:outerShdw>
                          </a:effectLst>
                          <a:latin typeface="Trebuchet MS" pitchFamily="34" charset="0"/>
                        </a:rPr>
                        <a:t>* Çocuk cinsel kimliğini kazanmaya bu dönemde başlar.</a:t>
                      </a:r>
                    </a:p>
                  </a:txBody>
                  <a:tcPr/>
                </a:tc>
                <a:tc>
                  <a:txBody>
                    <a:bodyPr/>
                    <a:lstStyle/>
                    <a:p>
                      <a:pPr marL="0" marR="0" indent="0" algn="l" defTabSz="914400" rtl="0" eaLnBrk="1" fontAlgn="auto" latinLnBrk="0" hangingPunct="1">
                        <a:lnSpc>
                          <a:spcPct val="90000"/>
                        </a:lnSpc>
                        <a:spcBef>
                          <a:spcPts val="0"/>
                        </a:spcBef>
                        <a:spcAft>
                          <a:spcPts val="0"/>
                        </a:spcAft>
                        <a:buClrTx/>
                        <a:buSzTx/>
                        <a:buFontTx/>
                        <a:buNone/>
                        <a:tabLst/>
                        <a:defRPr/>
                      </a:pPr>
                      <a:r>
                        <a:rPr lang="tr-TR" sz="2400" dirty="0" smtClean="0">
                          <a:effectLst>
                            <a:outerShdw blurRad="38100" dist="38100" dir="2700000" algn="tl">
                              <a:srgbClr val="000000"/>
                            </a:outerShdw>
                          </a:effectLst>
                          <a:latin typeface="Trebuchet MS" pitchFamily="34" charset="0"/>
                        </a:rPr>
                        <a:t>* Çocuklar karşı cinsiyetteki ebeveynlerine yönelirler. Bu durumu normal karşılayın.</a:t>
                      </a:r>
                    </a:p>
                  </a:txBody>
                  <a:tcPr/>
                </a:tc>
              </a:tr>
              <a:tr h="1220415">
                <a:tc>
                  <a:txBody>
                    <a:bodyPr/>
                    <a:lstStyle/>
                    <a:p>
                      <a:pPr eaLnBrk="1" hangingPunct="1">
                        <a:buFontTx/>
                        <a:buNone/>
                        <a:defRPr/>
                      </a:pPr>
                      <a:r>
                        <a:rPr lang="tr-TR" sz="2400" dirty="0" smtClean="0">
                          <a:effectLst>
                            <a:outerShdw blurRad="38100" dist="38100" dir="2700000" algn="tl">
                              <a:srgbClr val="000000"/>
                            </a:outerShdw>
                          </a:effectLst>
                          <a:latin typeface="Trebuchet MS" pitchFamily="34" charset="0"/>
                        </a:rPr>
                        <a:t>* Cinsiyet farklılıklarını keşfeder ve bu konuda meraklıdır.</a:t>
                      </a:r>
                    </a:p>
                  </a:txBody>
                  <a:tcPr/>
                </a:tc>
                <a:tc>
                  <a:txBody>
                    <a:bodyPr/>
                    <a:lstStyle/>
                    <a:p>
                      <a:pPr eaLnBrk="1" hangingPunct="1">
                        <a:buFontTx/>
                        <a:buNone/>
                        <a:defRPr/>
                      </a:pPr>
                      <a:r>
                        <a:rPr lang="tr-TR" sz="2400" dirty="0" smtClean="0">
                          <a:effectLst>
                            <a:outerShdw blurRad="38100" dist="38100" dir="2700000" algn="tl">
                              <a:srgbClr val="000000"/>
                            </a:outerShdw>
                          </a:effectLst>
                          <a:latin typeface="Trebuchet MS" pitchFamily="34" charset="0"/>
                        </a:rPr>
                        <a:t>* Cinsel farklılıklar uygun dil ve materyallerle açıklayın.</a:t>
                      </a:r>
                    </a:p>
                  </a:txBody>
                  <a:tcPr/>
                </a:tc>
              </a:tr>
              <a:tr h="1080505">
                <a:tc>
                  <a:txBody>
                    <a:bodyPr/>
                    <a:lstStyle/>
                    <a:p>
                      <a:pPr eaLnBrk="1" hangingPunct="1">
                        <a:buFontTx/>
                        <a:buNone/>
                        <a:defRPr/>
                      </a:pPr>
                      <a:r>
                        <a:rPr lang="tr-TR" sz="2400" dirty="0" smtClean="0">
                          <a:effectLst>
                            <a:outerShdw blurRad="38100" dist="38100" dir="2700000" algn="tl">
                              <a:srgbClr val="000000"/>
                            </a:outerShdw>
                          </a:effectLst>
                          <a:latin typeface="Trebuchet MS" pitchFamily="34" charset="0"/>
                        </a:rPr>
                        <a:t>* Cinsel organları ile oynayabilir.</a:t>
                      </a:r>
                    </a:p>
                  </a:txBody>
                  <a:tcPr/>
                </a:tc>
                <a:tc>
                  <a:txBody>
                    <a:bodyPr/>
                    <a:lstStyle/>
                    <a:p>
                      <a:pPr eaLnBrk="1" hangingPunct="1">
                        <a:buFontTx/>
                        <a:buNone/>
                        <a:defRPr/>
                      </a:pPr>
                      <a:r>
                        <a:rPr lang="tr-TR" sz="2400" dirty="0" smtClean="0">
                          <a:effectLst>
                            <a:outerShdw blurRad="38100" dist="38100" dir="2700000" algn="tl">
                              <a:srgbClr val="000000"/>
                            </a:outerShdw>
                          </a:effectLst>
                          <a:latin typeface="Trebuchet MS" pitchFamily="34" charset="0"/>
                        </a:rPr>
                        <a:t>* Cinsel organları ile oynamaları doğaldır. Bu durumda çocuğun dikkatini başka yöne çekin, </a:t>
                      </a:r>
                      <a:r>
                        <a:rPr lang="tr-TR" sz="2800" dirty="0" smtClean="0">
                          <a:solidFill>
                            <a:srgbClr val="FB2347"/>
                          </a:solidFill>
                          <a:effectLst>
                            <a:outerShdw blurRad="38100" dist="38100" dir="2700000" algn="tl">
                              <a:srgbClr val="000000"/>
                            </a:outerShdw>
                          </a:effectLst>
                          <a:latin typeface="Trebuchet MS" pitchFamily="34" charset="0"/>
                        </a:rPr>
                        <a:t>cezalandırmayın!</a:t>
                      </a:r>
                    </a:p>
                  </a:txBody>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44624"/>
            <a:ext cx="8964488" cy="1080120"/>
          </a:xfrm>
        </p:spPr>
        <p:txBody>
          <a:bodyPr>
            <a:noAutofit/>
          </a:bodyPr>
          <a:lstStyle/>
          <a:p>
            <a:pPr algn="l"/>
            <a:r>
              <a:rPr lang="tr-TR" sz="2000" b="1" dirty="0" smtClean="0"/>
              <a:t>3-6 Yaş Grubu Çocukların Gelişim Dönemleri ve Özellikleri:</a:t>
            </a:r>
            <a:br>
              <a:rPr lang="tr-TR" sz="2000" b="1" dirty="0" smtClean="0"/>
            </a:br>
            <a:r>
              <a:rPr lang="tr-TR" sz="3200" b="1" u="sng" dirty="0" smtClean="0"/>
              <a:t>AHLÂK GELİŞİMİ</a:t>
            </a:r>
            <a:endParaRPr lang="tr-TR" sz="2000" b="1" u="sng" dirty="0"/>
          </a:p>
        </p:txBody>
      </p:sp>
      <p:graphicFrame>
        <p:nvGraphicFramePr>
          <p:cNvPr id="4" name="3 Tablo"/>
          <p:cNvGraphicFramePr>
            <a:graphicFrameLocks noGrp="1"/>
          </p:cNvGraphicFramePr>
          <p:nvPr/>
        </p:nvGraphicFramePr>
        <p:xfrm>
          <a:off x="323528" y="1626371"/>
          <a:ext cx="8496944" cy="4915084"/>
        </p:xfrm>
        <a:graphic>
          <a:graphicData uri="http://schemas.openxmlformats.org/drawingml/2006/table">
            <a:tbl>
              <a:tblPr firstRow="1" bandRow="1">
                <a:tableStyleId>{5C22544A-7EE6-4342-B048-85BDC9FD1C3A}</a:tableStyleId>
              </a:tblPr>
              <a:tblGrid>
                <a:gridCol w="4248472"/>
                <a:gridCol w="4248472"/>
              </a:tblGrid>
              <a:tr h="512876">
                <a:tc>
                  <a:txBody>
                    <a:bodyPr/>
                    <a:lstStyle/>
                    <a:p>
                      <a:pPr algn="ctr"/>
                      <a:r>
                        <a:rPr lang="tr-TR" sz="2800" dirty="0" smtClean="0"/>
                        <a:t>Dönemin Özelliği</a:t>
                      </a:r>
                      <a:endParaRPr lang="tr-TR" sz="2800" dirty="0"/>
                    </a:p>
                  </a:txBody>
                  <a:tcPr/>
                </a:tc>
                <a:tc>
                  <a:txBody>
                    <a:bodyPr/>
                    <a:lstStyle/>
                    <a:p>
                      <a:pPr algn="ctr"/>
                      <a:r>
                        <a:rPr lang="tr-TR" sz="2800" dirty="0" smtClean="0"/>
                        <a:t>Öneriler</a:t>
                      </a:r>
                      <a:endParaRPr lang="tr-TR" sz="2800" dirty="0"/>
                    </a:p>
                  </a:txBody>
                  <a:tcPr/>
                </a:tc>
              </a:tr>
              <a:tr h="1420742">
                <a:tc>
                  <a:txBody>
                    <a:bodyPr/>
                    <a:lstStyle/>
                    <a:p>
                      <a:pPr marL="0" marR="0" indent="0" algn="l" defTabSz="914400" rtl="0" eaLnBrk="1" fontAlgn="auto" latinLnBrk="0" hangingPunct="1">
                        <a:lnSpc>
                          <a:spcPct val="90000"/>
                        </a:lnSpc>
                        <a:spcBef>
                          <a:spcPts val="0"/>
                        </a:spcBef>
                        <a:spcAft>
                          <a:spcPts val="0"/>
                        </a:spcAft>
                        <a:buClrTx/>
                        <a:buSzTx/>
                        <a:buFontTx/>
                        <a:buNone/>
                        <a:tabLst/>
                        <a:defRPr/>
                      </a:pPr>
                      <a:r>
                        <a:rPr lang="tr-TR" sz="2000" dirty="0" smtClean="0">
                          <a:effectLst>
                            <a:outerShdw blurRad="38100" dist="38100" dir="2700000" algn="tl">
                              <a:srgbClr val="000000"/>
                            </a:outerShdw>
                          </a:effectLst>
                          <a:latin typeface="Trebuchet MS" pitchFamily="34" charset="0"/>
                        </a:rPr>
                        <a:t>* Art niyet gütmeksizin ben-merkezli davranırlar.</a:t>
                      </a:r>
                    </a:p>
                  </a:txBody>
                  <a:tcPr/>
                </a:tc>
                <a:tc>
                  <a:txBody>
                    <a:bodyPr/>
                    <a:lstStyle/>
                    <a:p>
                      <a:pPr marL="0" marR="0" indent="0" algn="l" defTabSz="914400" rtl="0" eaLnBrk="1" fontAlgn="auto" latinLnBrk="0" hangingPunct="1">
                        <a:lnSpc>
                          <a:spcPct val="90000"/>
                        </a:lnSpc>
                        <a:spcBef>
                          <a:spcPts val="0"/>
                        </a:spcBef>
                        <a:spcAft>
                          <a:spcPts val="0"/>
                        </a:spcAft>
                        <a:buClrTx/>
                        <a:buSzTx/>
                        <a:buFontTx/>
                        <a:buNone/>
                        <a:tabLst/>
                        <a:defRPr/>
                      </a:pPr>
                      <a:r>
                        <a:rPr lang="tr-TR" sz="2000" b="1" dirty="0" smtClean="0">
                          <a:latin typeface="Trebuchet MS" pitchFamily="34" charset="0"/>
                        </a:rPr>
                        <a:t>* Ben-merkezli davranışlarına kızmak yerine ona empati kurmayı öğretin. Başkalarının duygularına karşı hassas olmalarını öğretin.</a:t>
                      </a:r>
                    </a:p>
                  </a:txBody>
                  <a:tcPr/>
                </a:tc>
              </a:tr>
              <a:tr h="6807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effectLst>
                            <a:outerShdw blurRad="38100" dist="38100" dir="2700000" algn="tl">
                              <a:srgbClr val="000000"/>
                            </a:outerShdw>
                          </a:effectLst>
                          <a:latin typeface="Trebuchet MS" pitchFamily="34" charset="0"/>
                        </a:rPr>
                        <a:t>* Onlar için “Doğru” olan “Eşit” olandır.</a:t>
                      </a:r>
                      <a:endParaRPr lang="tr-TR" sz="2000" b="0" dirty="0" smtClean="0">
                        <a:effectLst>
                          <a:outerShdw blurRad="38100" dist="38100" dir="2700000" algn="tl">
                            <a:srgbClr val="000000"/>
                          </a:outerShdw>
                        </a:effectLst>
                        <a:latin typeface="Trebuchet MS"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b="1" dirty="0" smtClean="0">
                          <a:latin typeface="Trebuchet MS" pitchFamily="34" charset="0"/>
                        </a:rPr>
                        <a:t>*Soyut kavramlar yerine somut bir dil kullanın</a:t>
                      </a:r>
                      <a:r>
                        <a:rPr lang="tr-TR" sz="2000" b="1" baseline="0" dirty="0" smtClean="0">
                          <a:latin typeface="Trebuchet MS" pitchFamily="34" charset="0"/>
                        </a:rPr>
                        <a:t> </a:t>
                      </a:r>
                      <a:r>
                        <a:rPr lang="tr-TR" sz="2000" b="1" dirty="0" smtClean="0">
                          <a:latin typeface="Trebuchet MS" pitchFamily="34" charset="0"/>
                        </a:rPr>
                        <a:t>(‘Canı acır, ağlar’ gibi)</a:t>
                      </a:r>
                      <a:endParaRPr lang="tr-TR" sz="2000" b="0" dirty="0" smtClean="0"/>
                    </a:p>
                  </a:txBody>
                  <a:tcPr/>
                </a:tc>
              </a:tr>
              <a:tr h="7659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effectLst>
                            <a:outerShdw blurRad="38100" dist="38100" dir="2700000" algn="tl">
                              <a:srgbClr val="000000"/>
                            </a:outerShdw>
                          </a:effectLst>
                          <a:latin typeface="Trebuchet MS" pitchFamily="34" charset="0"/>
                        </a:rPr>
                        <a:t>* Değiş-tokuş pazarlık yaparlar.</a:t>
                      </a:r>
                      <a:endParaRPr lang="tr-TR" sz="2000" b="0" dirty="0" smtClean="0">
                        <a:effectLst>
                          <a:outerShdw blurRad="38100" dist="38100" dir="2700000" algn="tl">
                            <a:srgbClr val="000000"/>
                          </a:outerShdw>
                        </a:effectLst>
                        <a:latin typeface="Trebuchet MS" pitchFamily="34" charset="0"/>
                      </a:endParaRPr>
                    </a:p>
                  </a:txBody>
                  <a:tcPr/>
                </a:tc>
                <a:tc>
                  <a:txBody>
                    <a:bodyPr/>
                    <a:lstStyle/>
                    <a:p>
                      <a:pPr algn="l">
                        <a:lnSpc>
                          <a:spcPct val="90000"/>
                        </a:lnSpc>
                        <a:defRPr/>
                      </a:pPr>
                      <a:endParaRPr lang="tr-TR" sz="2000" b="0" dirty="0" smtClean="0"/>
                    </a:p>
                  </a:txBody>
                  <a:tcPr/>
                </a:tc>
              </a:tr>
              <a:tr h="6807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effectLst>
                            <a:outerShdw blurRad="38100" dist="38100" dir="2700000" algn="tl">
                              <a:srgbClr val="000000"/>
                            </a:outerShdw>
                          </a:effectLst>
                          <a:latin typeface="Trebuchet MS" pitchFamily="34" charset="0"/>
                        </a:rPr>
                        <a:t>* Olaylara somut olarak bakabilirler.</a:t>
                      </a:r>
                      <a:endParaRPr lang="tr-TR" sz="2000" b="0" dirty="0" smtClean="0">
                        <a:effectLst>
                          <a:outerShdw blurRad="38100" dist="38100" dir="2700000" algn="tl">
                            <a:srgbClr val="000000"/>
                          </a:outerShdw>
                        </a:effectLst>
                        <a:latin typeface="Trebuchet MS" pitchFamily="34" charset="0"/>
                      </a:endParaRPr>
                    </a:p>
                  </a:txBody>
                  <a:tcPr/>
                </a:tc>
                <a:tc>
                  <a:txBody>
                    <a:bodyPr/>
                    <a:lstStyle/>
                    <a:p>
                      <a:pPr eaLnBrk="1" hangingPunct="1">
                        <a:buFontTx/>
                        <a:buNone/>
                      </a:pPr>
                      <a:endParaRPr lang="tr-TR" sz="2000" b="0" dirty="0" smtClean="0"/>
                    </a:p>
                  </a:txBody>
                  <a:tcPr/>
                </a:tc>
              </a:tr>
              <a:tr h="7659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effectLst>
                            <a:outerShdw blurRad="38100" dist="38100" dir="2700000" algn="tl">
                              <a:srgbClr val="000000"/>
                            </a:outerShdw>
                          </a:effectLst>
                          <a:latin typeface="Trebuchet MS" pitchFamily="34" charset="0"/>
                        </a:rPr>
                        <a:t>* Doğrunun göreli olduğunun farkına varmaya başlarlar.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2000" b="0" dirty="0" smtClean="0">
                        <a:effectLst>
                          <a:outerShdw blurRad="38100" dist="38100" dir="2700000" algn="tl">
                            <a:srgbClr val="000000"/>
                          </a:outerShdw>
                        </a:effectLst>
                        <a:latin typeface="Trebuchet MS" pitchFamily="34" charset="0"/>
                      </a:endParaRPr>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p:txBody>
          <a:bodyPr>
            <a:normAutofit/>
          </a:bodyPr>
          <a:lstStyle/>
          <a:p>
            <a:r>
              <a:rPr lang="tr-TR" sz="4000" b="1" dirty="0" smtClean="0"/>
              <a:t>Okulöncesi Eğitimin Önemi</a:t>
            </a:r>
            <a:endParaRPr lang="tr-TR" sz="4000" b="1" dirty="0"/>
          </a:p>
        </p:txBody>
      </p:sp>
      <p:sp>
        <p:nvSpPr>
          <p:cNvPr id="3" name="2 İçerik Yer Tutucusu"/>
          <p:cNvSpPr>
            <a:spLocks noGrp="1"/>
          </p:cNvSpPr>
          <p:nvPr>
            <p:ph sz="quarter" idx="1"/>
          </p:nvPr>
        </p:nvSpPr>
        <p:spPr>
          <a:xfrm>
            <a:off x="301752" y="2025352"/>
            <a:ext cx="8503920" cy="4572000"/>
          </a:xfrm>
        </p:spPr>
        <p:txBody>
          <a:bodyPr/>
          <a:lstStyle/>
          <a:p>
            <a:r>
              <a:rPr lang="tr-TR" dirty="0" smtClean="0"/>
              <a:t>Sağlıklı ve istenilen davranışlara sahip çocuklar yetiştirmek, onların gelişim özelliklerini ve bu özellikler doğrultusunda gereksinimlerinin neler olduğunu bilmeye bağlıdır. Erken çocukluk dönemindeki gelişmelerle, </a:t>
            </a:r>
            <a:r>
              <a:rPr lang="tr-TR" b="1" dirty="0" smtClean="0">
                <a:solidFill>
                  <a:schemeClr val="accent1">
                    <a:lumMod val="75000"/>
                  </a:schemeClr>
                </a:solidFill>
                <a:effectLst>
                  <a:outerShdw blurRad="38100" dist="38100" dir="2700000" algn="tl">
                    <a:srgbClr val="000000">
                      <a:alpha val="43137"/>
                    </a:srgbClr>
                  </a:outerShdw>
                </a:effectLst>
              </a:rPr>
              <a:t>okul öncesi eğitim artık anne babanın yalnız başına başarabileceği bir konu olmaktan çıkmış</a:t>
            </a:r>
            <a:r>
              <a:rPr lang="tr-TR" dirty="0" smtClean="0">
                <a:solidFill>
                  <a:schemeClr val="accent1">
                    <a:lumMod val="75000"/>
                  </a:schemeClr>
                </a:solidFill>
              </a:rPr>
              <a:t> </a:t>
            </a:r>
            <a:r>
              <a:rPr lang="tr-TR" b="1" dirty="0" smtClean="0">
                <a:solidFill>
                  <a:schemeClr val="accent1">
                    <a:lumMod val="75000"/>
                  </a:schemeClr>
                </a:solidFill>
              </a:rPr>
              <a:t>durumdadır.</a:t>
            </a:r>
            <a:endParaRPr lang="tr-TR" b="1" dirty="0">
              <a:solidFill>
                <a:schemeClr val="accent1">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p:txBody>
          <a:bodyPr>
            <a:normAutofit/>
          </a:bodyPr>
          <a:lstStyle/>
          <a:p>
            <a:r>
              <a:rPr lang="tr-TR" sz="4000" b="1" dirty="0" smtClean="0"/>
              <a:t>Okulöncesi Eğitimin Önemi</a:t>
            </a:r>
            <a:endParaRPr lang="tr-TR" sz="4000" b="1" dirty="0"/>
          </a:p>
        </p:txBody>
      </p:sp>
      <p:sp>
        <p:nvSpPr>
          <p:cNvPr id="3" name="2 İçerik Yer Tutucusu"/>
          <p:cNvSpPr>
            <a:spLocks noGrp="1"/>
          </p:cNvSpPr>
          <p:nvPr>
            <p:ph sz="quarter" idx="1"/>
          </p:nvPr>
        </p:nvSpPr>
        <p:spPr>
          <a:xfrm>
            <a:off x="301752" y="1881336"/>
            <a:ext cx="8503920" cy="4572000"/>
          </a:xfrm>
        </p:spPr>
        <p:txBody>
          <a:bodyPr>
            <a:normAutofit/>
          </a:bodyPr>
          <a:lstStyle/>
          <a:p>
            <a:pPr algn="just"/>
            <a:r>
              <a:rPr lang="tr-TR" dirty="0" smtClean="0"/>
              <a:t>Eğitim,</a:t>
            </a:r>
            <a:r>
              <a:rPr lang="tr-TR" b="1" dirty="0" smtClean="0">
                <a:solidFill>
                  <a:schemeClr val="accent1">
                    <a:lumMod val="75000"/>
                  </a:schemeClr>
                </a:solidFill>
              </a:rPr>
              <a:t>öğrenci-öğretmen-veli üçgeninden oluşan platformdur</a:t>
            </a:r>
            <a:r>
              <a:rPr lang="tr-TR" dirty="0" smtClean="0">
                <a:solidFill>
                  <a:schemeClr val="accent1">
                    <a:lumMod val="75000"/>
                  </a:schemeClr>
                </a:solidFill>
              </a:rPr>
              <a:t>.</a:t>
            </a:r>
            <a:r>
              <a:rPr lang="tr-TR" dirty="0" smtClean="0"/>
              <a:t> Bu birliktelik ne kadar bilinçli ve sağlıklı olursa, çocuklarımızda o oranda sağlam bir kişilik kazanırlar.</a:t>
            </a:r>
            <a:br>
              <a:rPr lang="tr-TR" dirty="0" smtClean="0"/>
            </a:br>
            <a:r>
              <a:rPr lang="tr-TR" dirty="0" smtClean="0"/>
              <a:t/>
            </a:r>
            <a:br>
              <a:rPr lang="tr-TR" dirty="0" smtClean="0"/>
            </a:br>
            <a:r>
              <a:rPr lang="tr-TR" dirty="0" smtClean="0"/>
              <a:t>Eğitimin sağlam temeller üzerine kurulmasında ve insanların ileri yaşlardaki başarılarında </a:t>
            </a:r>
            <a:r>
              <a:rPr lang="tr-TR" b="1" dirty="0" smtClean="0">
                <a:solidFill>
                  <a:schemeClr val="accent1">
                    <a:lumMod val="75000"/>
                  </a:schemeClr>
                </a:solidFill>
              </a:rPr>
              <a:t>okul öncesi eğitimin rolü bilimsel olarak kanıtlanmıştır. </a:t>
            </a:r>
            <a:r>
              <a:rPr lang="tr-TR" dirty="0" smtClean="0"/>
              <a:t>Ana kucağındaki yoğun ilgiden sonra, </a:t>
            </a:r>
            <a:r>
              <a:rPr lang="tr-TR" b="1" dirty="0" smtClean="0">
                <a:solidFill>
                  <a:schemeClr val="accent1">
                    <a:lumMod val="75000"/>
                  </a:schemeClr>
                </a:solidFill>
              </a:rPr>
              <a:t>anaokulu ortamı çocuk için dünyaya açılan yepyeni bir penceredir. </a:t>
            </a:r>
            <a:r>
              <a:rPr lang="tr-TR" b="1" dirty="0" smtClean="0"/>
              <a:t>Olumlu yada olumsuz anlamda verilen her şey, onları yetişkinlik yıllarında da doğrudan etkilemektedir.</a:t>
            </a:r>
            <a:endParaRPr lang="tr-TR"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p:txBody>
          <a:bodyPr>
            <a:normAutofit/>
          </a:bodyPr>
          <a:lstStyle/>
          <a:p>
            <a:r>
              <a:rPr lang="tr-TR" sz="4000" b="1" dirty="0" smtClean="0"/>
              <a:t>Okulöncesi Eğitimin Önemi</a:t>
            </a:r>
            <a:endParaRPr lang="tr-TR" sz="4000" b="1" dirty="0"/>
          </a:p>
        </p:txBody>
      </p:sp>
      <p:sp>
        <p:nvSpPr>
          <p:cNvPr id="3" name="2 İçerik Yer Tutucusu"/>
          <p:cNvSpPr>
            <a:spLocks noGrp="1"/>
          </p:cNvSpPr>
          <p:nvPr>
            <p:ph sz="quarter" idx="1"/>
          </p:nvPr>
        </p:nvSpPr>
        <p:spPr>
          <a:xfrm>
            <a:off x="301752" y="1737320"/>
            <a:ext cx="8503920" cy="4716016"/>
          </a:xfrm>
        </p:spPr>
        <p:txBody>
          <a:bodyPr>
            <a:normAutofit fontScale="92500" lnSpcReduction="10000"/>
          </a:bodyPr>
          <a:lstStyle/>
          <a:p>
            <a:r>
              <a:rPr lang="tr-TR" b="1" dirty="0" smtClean="0">
                <a:solidFill>
                  <a:schemeClr val="accent1">
                    <a:lumMod val="75000"/>
                  </a:schemeClr>
                </a:solidFill>
              </a:rPr>
              <a:t>3 yaşına kadar bir çocuğun beyni bir yetişkinden 2,5 kat fazla çalışır.</a:t>
            </a:r>
          </a:p>
          <a:p>
            <a:r>
              <a:rPr lang="tr-TR" dirty="0" smtClean="0"/>
              <a:t> </a:t>
            </a:r>
            <a:r>
              <a:rPr lang="tr-TR" b="1" dirty="0" smtClean="0"/>
              <a:t>6 yaşına kadar bir profesörden 2 kat hızlıdır.</a:t>
            </a:r>
          </a:p>
          <a:p>
            <a:r>
              <a:rPr lang="tr-TR" dirty="0" smtClean="0">
                <a:solidFill>
                  <a:schemeClr val="accent1">
                    <a:lumMod val="75000"/>
                  </a:schemeClr>
                </a:solidFill>
              </a:rPr>
              <a:t>Yapılan tüm uluslararası araştırmalar ve uygulanan testler göstermektedir ki 0-6 yaş grubunda, gelişim düzeyinde okul öncesi eğitimi almış çocukların, akademik programlarda eğitim almış olanlara göre 1. sınıf başarı düzeyleri daha yüksektir ve okuma yazmaya daha hızlı geçmektedirler.</a:t>
            </a:r>
          </a:p>
          <a:p>
            <a:r>
              <a:rPr lang="tr-TR" dirty="0" smtClean="0"/>
              <a:t>12 yaşında IQ değerleri 5 puan daha yüksektir, 15 yaşında yetenek sınavlarında % 90 -100 arası başarı sağlarlar. </a:t>
            </a:r>
          </a:p>
          <a:p>
            <a:r>
              <a:rPr lang="tr-TR" b="1" dirty="0" smtClean="0">
                <a:solidFill>
                  <a:schemeClr val="accent1">
                    <a:lumMod val="75000"/>
                  </a:schemeClr>
                </a:solidFill>
              </a:rPr>
              <a:t>% 65’i liseyi, % 45’i üniversiteyi sorunsuz kazanır ve bitirir. </a:t>
            </a:r>
            <a:r>
              <a:rPr lang="tr-TR" dirty="0" smtClean="0"/>
              <a:t>Yetişkin olduklarında dış dünyayla kolay ve sağlıklı iletişim kuran, sosyal insanlar olurlar.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p:txBody>
          <a:bodyPr>
            <a:normAutofit/>
          </a:bodyPr>
          <a:lstStyle/>
          <a:p>
            <a:r>
              <a:rPr lang="tr-TR" sz="4000" b="1" dirty="0" smtClean="0"/>
              <a:t>Okulöncesi Eğitimin Önemi</a:t>
            </a:r>
            <a:endParaRPr lang="tr-TR" sz="4000" b="1" dirty="0"/>
          </a:p>
        </p:txBody>
      </p:sp>
      <p:sp>
        <p:nvSpPr>
          <p:cNvPr id="3" name="2 İçerik Yer Tutucusu"/>
          <p:cNvSpPr>
            <a:spLocks noGrp="1"/>
          </p:cNvSpPr>
          <p:nvPr>
            <p:ph sz="quarter" idx="1"/>
          </p:nvPr>
        </p:nvSpPr>
        <p:spPr>
          <a:xfrm>
            <a:off x="301752" y="1881336"/>
            <a:ext cx="8590728" cy="4572000"/>
          </a:xfrm>
        </p:spPr>
        <p:txBody>
          <a:bodyPr/>
          <a:lstStyle/>
          <a:p>
            <a:r>
              <a:rPr lang="tr-TR" dirty="0" smtClean="0"/>
              <a:t>Okul öncesi eğitim kurumları; toplumun temel yapısını oluşturan;</a:t>
            </a:r>
            <a:br>
              <a:rPr lang="tr-TR" dirty="0" smtClean="0"/>
            </a:br>
            <a:r>
              <a:rPr lang="tr-TR" dirty="0" smtClean="0"/>
              <a:t/>
            </a:r>
            <a:br>
              <a:rPr lang="tr-TR" dirty="0" smtClean="0"/>
            </a:br>
            <a:r>
              <a:rPr lang="tr-TR" b="1" dirty="0" smtClean="0">
                <a:solidFill>
                  <a:schemeClr val="accent1">
                    <a:lumMod val="75000"/>
                  </a:schemeClr>
                </a:solidFill>
                <a:effectLst>
                  <a:outerShdw blurRad="38100" dist="38100" dir="2700000" algn="tl">
                    <a:srgbClr val="000000">
                      <a:alpha val="43137"/>
                    </a:srgbClr>
                  </a:outerShdw>
                </a:effectLst>
              </a:rPr>
              <a:t>*</a:t>
            </a:r>
            <a:r>
              <a:rPr lang="tr-TR" b="1" dirty="0" smtClean="0">
                <a:solidFill>
                  <a:schemeClr val="accent1">
                    <a:lumMod val="75000"/>
                  </a:schemeClr>
                </a:solidFill>
              </a:rPr>
              <a:t> </a:t>
            </a:r>
            <a:r>
              <a:rPr lang="tr-TR" b="1" dirty="0" smtClean="0">
                <a:solidFill>
                  <a:schemeClr val="accent1">
                    <a:lumMod val="75000"/>
                  </a:schemeClr>
                </a:solidFill>
                <a:effectLst>
                  <a:outerShdw blurRad="38100" dist="38100" dir="2700000" algn="tl">
                    <a:srgbClr val="000000">
                      <a:alpha val="43137"/>
                    </a:srgbClr>
                  </a:outerShdw>
                </a:effectLst>
              </a:rPr>
              <a:t>Saygı, sevgi,</a:t>
            </a:r>
            <a:br>
              <a:rPr lang="tr-TR" b="1" dirty="0" smtClean="0">
                <a:solidFill>
                  <a:schemeClr val="accent1">
                    <a:lumMod val="75000"/>
                  </a:schemeClr>
                </a:solidFill>
                <a:effectLst>
                  <a:outerShdw blurRad="38100" dist="38100" dir="2700000" algn="tl">
                    <a:srgbClr val="000000">
                      <a:alpha val="43137"/>
                    </a:srgbClr>
                  </a:outerShdw>
                </a:effectLst>
              </a:rPr>
            </a:br>
            <a:r>
              <a:rPr lang="tr-TR" b="1" dirty="0" smtClean="0">
                <a:solidFill>
                  <a:schemeClr val="accent1">
                    <a:lumMod val="75000"/>
                  </a:schemeClr>
                </a:solidFill>
                <a:effectLst>
                  <a:outerShdw blurRad="38100" dist="38100" dir="2700000" algn="tl">
                    <a:srgbClr val="000000">
                      <a:alpha val="43137"/>
                    </a:srgbClr>
                  </a:outerShdw>
                </a:effectLst>
              </a:rPr>
              <a:t>* Paylaşma, </a:t>
            </a:r>
          </a:p>
          <a:p>
            <a:pPr>
              <a:buNone/>
            </a:pPr>
            <a:r>
              <a:rPr lang="tr-TR" b="1" dirty="0" smtClean="0">
                <a:solidFill>
                  <a:schemeClr val="accent1">
                    <a:lumMod val="75000"/>
                  </a:schemeClr>
                </a:solidFill>
                <a:effectLst>
                  <a:outerShdw blurRad="38100" dist="38100" dir="2700000" algn="tl">
                    <a:srgbClr val="000000">
                      <a:alpha val="43137"/>
                    </a:srgbClr>
                  </a:outerShdw>
                </a:effectLst>
              </a:rPr>
              <a:t>   * İş bölümü,</a:t>
            </a:r>
            <a:br>
              <a:rPr lang="tr-TR" b="1" dirty="0" smtClean="0">
                <a:solidFill>
                  <a:schemeClr val="accent1">
                    <a:lumMod val="75000"/>
                  </a:schemeClr>
                </a:solidFill>
                <a:effectLst>
                  <a:outerShdw blurRad="38100" dist="38100" dir="2700000" algn="tl">
                    <a:srgbClr val="000000">
                      <a:alpha val="43137"/>
                    </a:srgbClr>
                  </a:outerShdw>
                </a:effectLst>
              </a:rPr>
            </a:br>
            <a:r>
              <a:rPr lang="tr-TR" b="1" dirty="0" smtClean="0">
                <a:solidFill>
                  <a:schemeClr val="accent1">
                    <a:lumMod val="75000"/>
                  </a:schemeClr>
                </a:solidFill>
                <a:effectLst>
                  <a:outerShdw blurRad="38100" dist="38100" dir="2700000" algn="tl">
                    <a:srgbClr val="000000">
                      <a:alpha val="43137"/>
                    </a:srgbClr>
                  </a:outerShdw>
                </a:effectLst>
              </a:rPr>
              <a:t>* Sorumluluk</a:t>
            </a:r>
            <a:br>
              <a:rPr lang="tr-TR" b="1" dirty="0" smtClean="0">
                <a:solidFill>
                  <a:schemeClr val="accent1">
                    <a:lumMod val="75000"/>
                  </a:schemeClr>
                </a:solidFill>
                <a:effectLst>
                  <a:outerShdw blurRad="38100" dist="38100" dir="2700000" algn="tl">
                    <a:srgbClr val="000000">
                      <a:alpha val="43137"/>
                    </a:srgbClr>
                  </a:outerShdw>
                </a:effectLst>
              </a:rPr>
            </a:br>
            <a:r>
              <a:rPr lang="tr-TR" b="1" dirty="0" smtClean="0">
                <a:solidFill>
                  <a:schemeClr val="accent1">
                    <a:lumMod val="75000"/>
                  </a:schemeClr>
                </a:solidFill>
                <a:effectLst>
                  <a:outerShdw blurRad="38100" dist="38100" dir="2700000" algn="tl">
                    <a:srgbClr val="000000">
                      <a:alpha val="43137"/>
                    </a:srgbClr>
                  </a:outerShdw>
                </a:effectLst>
              </a:rPr>
              <a:t>* Sosyal çevre oluşturma </a:t>
            </a:r>
            <a:r>
              <a:rPr lang="tr-TR" dirty="0" smtClean="0"/>
              <a:t>açısından çocuğu geleceğe hazırlayan en güvenli ortamdır.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p:txBody>
          <a:bodyPr>
            <a:normAutofit/>
          </a:bodyPr>
          <a:lstStyle/>
          <a:p>
            <a:r>
              <a:rPr lang="tr-TR" sz="4000" b="1" dirty="0" smtClean="0"/>
              <a:t>Okulöncesi Eğitimin Önemi</a:t>
            </a:r>
            <a:endParaRPr lang="tr-TR" sz="4000" b="1" dirty="0"/>
          </a:p>
        </p:txBody>
      </p:sp>
      <p:sp>
        <p:nvSpPr>
          <p:cNvPr id="3" name="2 İçerik Yer Tutucusu"/>
          <p:cNvSpPr>
            <a:spLocks noGrp="1"/>
          </p:cNvSpPr>
          <p:nvPr>
            <p:ph sz="quarter" idx="1"/>
          </p:nvPr>
        </p:nvSpPr>
        <p:spPr>
          <a:xfrm>
            <a:off x="323528" y="2025352"/>
            <a:ext cx="8503920" cy="4572000"/>
          </a:xfrm>
        </p:spPr>
        <p:txBody>
          <a:bodyPr>
            <a:normAutofit/>
          </a:bodyPr>
          <a:lstStyle/>
          <a:p>
            <a:r>
              <a:rPr lang="tr-TR" sz="3200" dirty="0" smtClean="0"/>
              <a:t>Bilindiği gibi, 3 ile 6 yaş arası çocukta pek çok gelişimsel değişmenin yaşandığı yıllardır. </a:t>
            </a:r>
          </a:p>
          <a:p>
            <a:r>
              <a:rPr lang="tr-TR" sz="3200" dirty="0" smtClean="0"/>
              <a:t>Normal gelişim gösteren bir çocuk, 6 yaş civarında pek çok motor becerileri kazanmış, çeşitli fiziksel becerilerini kullanmaya başlamıştır. </a:t>
            </a:r>
            <a:r>
              <a:rPr lang="tr-TR" dirty="0" smtClean="0"/>
              <a:t/>
            </a:r>
            <a:br>
              <a:rPr lang="tr-TR" dirty="0" smtClean="0"/>
            </a:br>
            <a:r>
              <a:rPr lang="tr-TR" dirty="0" smtClean="0"/>
              <a:t/>
            </a:r>
            <a:br>
              <a:rPr lang="tr-TR" dirty="0" smtClean="0"/>
            </a:b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p:txBody>
          <a:bodyPr>
            <a:normAutofit/>
          </a:bodyPr>
          <a:lstStyle/>
          <a:p>
            <a:r>
              <a:rPr lang="tr-TR" sz="4000" b="1" dirty="0" smtClean="0"/>
              <a:t>Okulöncesi Eğitimin Önemi</a:t>
            </a:r>
            <a:endParaRPr lang="tr-TR" sz="4000" b="1" dirty="0"/>
          </a:p>
        </p:txBody>
      </p:sp>
      <p:sp>
        <p:nvSpPr>
          <p:cNvPr id="3" name="2 İçerik Yer Tutucusu"/>
          <p:cNvSpPr>
            <a:spLocks noGrp="1"/>
          </p:cNvSpPr>
          <p:nvPr>
            <p:ph sz="quarter" idx="1"/>
          </p:nvPr>
        </p:nvSpPr>
        <p:spPr/>
        <p:txBody>
          <a:bodyPr>
            <a:normAutofit fontScale="92500" lnSpcReduction="10000"/>
          </a:bodyPr>
          <a:lstStyle/>
          <a:p>
            <a:r>
              <a:rPr lang="tr-TR" b="1" dirty="0" smtClean="0"/>
              <a:t>Okul öncesi eğitim neden gereklidir?</a:t>
            </a:r>
            <a:br>
              <a:rPr lang="tr-TR" b="1" dirty="0" smtClean="0"/>
            </a:br>
            <a:r>
              <a:rPr lang="tr-TR" dirty="0" smtClean="0"/>
              <a:t/>
            </a:r>
            <a:br>
              <a:rPr lang="tr-TR" dirty="0" smtClean="0"/>
            </a:br>
            <a:r>
              <a:rPr lang="tr-TR" dirty="0" smtClean="0"/>
              <a:t>* Çocukta zeka gelişiminin %70’lik kısmı 7 yaşına kadar tamamlanır ve öğrenme becerisi bu yaşta gelişir.</a:t>
            </a:r>
            <a:br>
              <a:rPr lang="tr-TR" dirty="0" smtClean="0"/>
            </a:br>
            <a:r>
              <a:rPr lang="tr-TR" dirty="0" smtClean="0"/>
              <a:t>* Çocuğun grup içine katılması, sağlıklı ilişkiler kurması, kültürel değerlerine sahip çıkması, sosyalleşmesi gibi olgular bu yaşta gelişir. </a:t>
            </a:r>
            <a:br>
              <a:rPr lang="tr-TR" dirty="0" smtClean="0"/>
            </a:br>
            <a:r>
              <a:rPr lang="tr-TR" dirty="0" smtClean="0"/>
              <a:t>* Bu dönemdeki sapma ve olumsuzluklar çocuğun bütün yaşamını olumsuz yönde etkiler.</a:t>
            </a:r>
            <a:br>
              <a:rPr lang="tr-TR" dirty="0" smtClean="0"/>
            </a:br>
            <a:r>
              <a:rPr lang="tr-TR" dirty="0" smtClean="0"/>
              <a:t>* Farklı kültür ortamlarından ve ailelerden gelen çocuklar ortak bir yetişme ortamına okul öncesi eğitim kurumlarında ulaşır. * * * Çocuk kendine güven duygusunu bu kurumlarda kazanmaya başlar.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55</TotalTime>
  <Words>1896</Words>
  <Application>Microsoft Office PowerPoint</Application>
  <PresentationFormat>Ekran Gösterisi (4:3)</PresentationFormat>
  <Paragraphs>192</Paragraphs>
  <Slides>33</Slides>
  <Notes>0</Notes>
  <HiddenSlides>0</HiddenSlides>
  <MMClips>0</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Hisse Senedi</vt:lpstr>
      <vt:lpstr>3-6 YAŞ ARASI ÇOCUKLARIN GELİŞİM ÖZELLİKLERİ</vt:lpstr>
      <vt:lpstr>Okulöncesi Eğitimin Önemi</vt:lpstr>
      <vt:lpstr>Okulöncesi Eğitimin Önemi</vt:lpstr>
      <vt:lpstr>Okulöncesi Eğitimin Önemi</vt:lpstr>
      <vt:lpstr>Okulöncesi Eğitimin Önemi</vt:lpstr>
      <vt:lpstr>Okulöncesi Eğitimin Önemi</vt:lpstr>
      <vt:lpstr>Okulöncesi Eğitimin Önemi</vt:lpstr>
      <vt:lpstr>Okulöncesi Eğitimin Önemi</vt:lpstr>
      <vt:lpstr>Okulöncesi Eğitimin Önemi</vt:lpstr>
      <vt:lpstr>Okulöncesi Eğitimin Önemi</vt:lpstr>
      <vt:lpstr>Slayt 11</vt:lpstr>
      <vt:lpstr>GELİŞİM NEDİR?</vt:lpstr>
      <vt:lpstr>BİLİŞSEL GELİŞİM</vt:lpstr>
      <vt:lpstr>Slayt 14</vt:lpstr>
      <vt:lpstr>3-6 Yaş Grubu Çocukların Gelişim Dönemleri ve Özellikleri: BİLİŞSEL GELİŞİM</vt:lpstr>
      <vt:lpstr>Siz Neler Yapabilirsiniz?</vt:lpstr>
      <vt:lpstr>BEDENSEL (MOTOR) GELİŞİM</vt:lpstr>
      <vt:lpstr>Küçük Kas Gelişimi  </vt:lpstr>
      <vt:lpstr>Büyük Kas Gelişimi</vt:lpstr>
      <vt:lpstr>3-6 Yaş Grubu Çocukların Gelişim Dönemleri ve Özellikleri: PSİKO-MOTOR GELİŞİM</vt:lpstr>
      <vt:lpstr> Siz Neler Yapabilirsiniz?</vt:lpstr>
      <vt:lpstr>DUYGUSAL-SOSYAL GELİŞİM</vt:lpstr>
      <vt:lpstr>Slayt 23</vt:lpstr>
      <vt:lpstr>3-6 Yaş Grubu Çocukların Gelişim Dönemleri ve Özellikleri: SOSYAL-DUYGUSAL GELİŞİM</vt:lpstr>
      <vt:lpstr>Siz Neler Yapabilirsiniz?</vt:lpstr>
      <vt:lpstr>DİL GELİŞİMİ</vt:lpstr>
      <vt:lpstr>3-6 Yaş Grubu Çocukların Gelişim Dönemleri ve Özellikleri: DİL GELİŞİMİ</vt:lpstr>
      <vt:lpstr>Slayt 28</vt:lpstr>
      <vt:lpstr>Siz Neler Yapabilirsiniz?</vt:lpstr>
      <vt:lpstr>PSİKO-SEKSÜEL GELİŞİM</vt:lpstr>
      <vt:lpstr>IĞSİŞLİK KORKUSU</vt:lpstr>
      <vt:lpstr>3-6 Yaş Grubu Çocukların Gelişim Dönemleri ve Özellikleri: PSİKO-SEKSÜEL GELİŞİM</vt:lpstr>
      <vt:lpstr>3-6 Yaş Grubu Çocukların Gelişim Dönemleri ve Özellikleri: AHLÂK GELİŞİMİ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 YAŞ ARASI ÇOCUKLARIN GELİŞİM ÖZELLİKLERİ</dc:title>
  <dc:creator>SÜMEYYE ŞAHİN</dc:creator>
  <cp:lastModifiedBy>by</cp:lastModifiedBy>
  <cp:revision>10</cp:revision>
  <dcterms:created xsi:type="dcterms:W3CDTF">2020-12-11T18:49:45Z</dcterms:created>
  <dcterms:modified xsi:type="dcterms:W3CDTF">2020-12-12T11:42:51Z</dcterms:modified>
</cp:coreProperties>
</file>